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257" r:id="rId3"/>
    <p:sldId id="258" r:id="rId4"/>
    <p:sldId id="283" r:id="rId5"/>
    <p:sldId id="295" r:id="rId6"/>
    <p:sldId id="296" r:id="rId7"/>
    <p:sldId id="265" r:id="rId8"/>
    <p:sldId id="285" r:id="rId9"/>
    <p:sldId id="286" r:id="rId10"/>
    <p:sldId id="289" r:id="rId11"/>
    <p:sldId id="290" r:id="rId12"/>
    <p:sldId id="291" r:id="rId13"/>
    <p:sldId id="292" r:id="rId14"/>
    <p:sldId id="300" r:id="rId15"/>
    <p:sldId id="304" r:id="rId16"/>
    <p:sldId id="301" r:id="rId17"/>
    <p:sldId id="303" r:id="rId18"/>
    <p:sldId id="302" r:id="rId19"/>
  </p:sldIdLst>
  <p:sldSz cx="9144000" cy="6858000" type="screen4x3"/>
  <p:notesSz cx="6858000" cy="9144000"/>
  <p:defaultTextStyle>
    <a:defPPr>
      <a:defRPr lang="en-US"/>
    </a:defPPr>
    <a:lvl1pPr algn="l" rtl="0" eaLnBrk="0" fontAlgn="base" hangingPunct="0">
      <a:spcBef>
        <a:spcPct val="0"/>
      </a:spcBef>
      <a:spcAft>
        <a:spcPct val="0"/>
      </a:spcAft>
      <a:defRPr sz="36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36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36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36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3600" kern="1200">
        <a:solidFill>
          <a:schemeClr val="tx1"/>
        </a:solidFill>
        <a:latin typeface="Times New Roman" charset="0"/>
        <a:ea typeface="ＭＳ Ｐゴシック" charset="0"/>
        <a:cs typeface="+mn-cs"/>
      </a:defRPr>
    </a:lvl5pPr>
    <a:lvl6pPr marL="2286000" algn="l" defTabSz="457200" rtl="0" eaLnBrk="1" latinLnBrk="0" hangingPunct="1">
      <a:defRPr sz="3600" kern="1200">
        <a:solidFill>
          <a:schemeClr val="tx1"/>
        </a:solidFill>
        <a:latin typeface="Times New Roman" charset="0"/>
        <a:ea typeface="ＭＳ Ｐゴシック" charset="0"/>
        <a:cs typeface="+mn-cs"/>
      </a:defRPr>
    </a:lvl6pPr>
    <a:lvl7pPr marL="2743200" algn="l" defTabSz="457200" rtl="0" eaLnBrk="1" latinLnBrk="0" hangingPunct="1">
      <a:defRPr sz="3600" kern="1200">
        <a:solidFill>
          <a:schemeClr val="tx1"/>
        </a:solidFill>
        <a:latin typeface="Times New Roman" charset="0"/>
        <a:ea typeface="ＭＳ Ｐゴシック" charset="0"/>
        <a:cs typeface="+mn-cs"/>
      </a:defRPr>
    </a:lvl7pPr>
    <a:lvl8pPr marL="3200400" algn="l" defTabSz="457200" rtl="0" eaLnBrk="1" latinLnBrk="0" hangingPunct="1">
      <a:defRPr sz="3600" kern="1200">
        <a:solidFill>
          <a:schemeClr val="tx1"/>
        </a:solidFill>
        <a:latin typeface="Times New Roman" charset="0"/>
        <a:ea typeface="ＭＳ Ｐゴシック" charset="0"/>
        <a:cs typeface="+mn-cs"/>
      </a:defRPr>
    </a:lvl8pPr>
    <a:lvl9pPr marL="3657600" algn="l" defTabSz="457200" rtl="0" eaLnBrk="1" latinLnBrk="0" hangingPunct="1">
      <a:defRPr sz="36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75523" autoAdjust="0"/>
  </p:normalViewPr>
  <p:slideViewPr>
    <p:cSldViewPr snapToGrid="0">
      <p:cViewPr varScale="1">
        <p:scale>
          <a:sx n="54" d="100"/>
          <a:sy n="54" d="100"/>
        </p:scale>
        <p:origin x="-22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mn-ea"/>
              </a:defRPr>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mn-ea"/>
              </a:defRPr>
            </a:lvl1pPr>
          </a:lstStyle>
          <a:p>
            <a:pPr>
              <a:defRPr/>
            </a:pPr>
            <a:endParaRPr 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mn-ea"/>
              </a:defRPr>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1F4EB1E-1C59-8243-9CBC-37BFE8C59F25}" type="slidenum">
              <a:rPr lang="en-US"/>
              <a:pPr/>
              <a:t>‹#›</a:t>
            </a:fld>
            <a:endParaRPr lang="en-US"/>
          </a:p>
        </p:txBody>
      </p:sp>
    </p:spTree>
    <p:extLst>
      <p:ext uri="{BB962C8B-B14F-4D97-AF65-F5344CB8AC3E}">
        <p14:creationId xmlns:p14="http://schemas.microsoft.com/office/powerpoint/2010/main" val="1517082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0"/>
              </a:defRPr>
            </a:lvl9pPr>
          </a:lstStyle>
          <a:p>
            <a:fld id="{F7257B51-A12E-7645-A03E-0104683FE6F4}" type="slidenum">
              <a:rPr lang="en-US"/>
              <a:pPr/>
              <a:t>2</a:t>
            </a:fld>
            <a:endParaRPr lang="en-US"/>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rPr>
              <a:t>By evidence we mean all the verifiable information a writer might use as support for an argument.  This includes facts, observations, examples, cases, testimony, experimental findings, survey data, statistics … Each type of evidence has pros and cons, and should be viewed in thersm of the rhetorical situation:  what will work best to sway my audience?  How can I frame the data to make my case?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0"/>
              </a:defRPr>
            </a:lvl9pPr>
          </a:lstStyle>
          <a:p>
            <a:fld id="{9D1DD968-8AE0-2549-8EE5-9D2BE832A37C}" type="slidenum">
              <a:rPr lang="en-US"/>
              <a:pPr/>
              <a:t>7</a:t>
            </a:fld>
            <a:endParaRPr lang="en-US"/>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0" y="0"/>
            <a:ext cx="9144000" cy="6858000"/>
            <a:chOff x="0" y="0"/>
            <a:chExt cx="5760" cy="4320"/>
          </a:xfrm>
        </p:grpSpPr>
        <p:sp>
          <p:nvSpPr>
            <p:cNvPr id="5" name="Rectangle 1027"/>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6" name="Rectangle 1028"/>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grpSp>
      <p:grpSp>
        <p:nvGrpSpPr>
          <p:cNvPr id="7" name="Group 1029"/>
          <p:cNvGrpSpPr>
            <a:grpSpLocks/>
          </p:cNvGrpSpPr>
          <p:nvPr/>
        </p:nvGrpSpPr>
        <p:grpSpPr bwMode="auto">
          <a:xfrm>
            <a:off x="152400" y="314325"/>
            <a:ext cx="847725" cy="6543675"/>
            <a:chOff x="96" y="198"/>
            <a:chExt cx="534" cy="4122"/>
          </a:xfrm>
        </p:grpSpPr>
        <p:sp>
          <p:nvSpPr>
            <p:cNvPr id="8" name="AutoShape 1030"/>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9" name="AutoShape 1031"/>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 name="AutoShape 1032"/>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1" name="AutoShape 1033"/>
            <p:cNvSpPr>
              <a:spLocks noChangeArrowheads="1"/>
            </p:cNvSpPr>
            <p:nvPr/>
          </p:nvSpPr>
          <p:spPr bwMode="auto">
            <a:xfrm rot="5400000" flipH="1">
              <a:off x="83" y="3777"/>
              <a:ext cx="558" cy="533"/>
            </a:xfrm>
            <a:prstGeom prst="parallelogram">
              <a:avLst>
                <a:gd name="adj" fmla="val 55437"/>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2" name="AutoShape 1034"/>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3" name="AutoShape 1035"/>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4" name="AutoShape 1036"/>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grpSp>
      <p:sp>
        <p:nvSpPr>
          <p:cNvPr id="15" name="Rectangle 1037"/>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eaLnBrk="1" hangingPunct="1">
              <a:defRPr/>
            </a:pPr>
            <a:endParaRPr kumimoji="1" lang="en-US">
              <a:latin typeface="Times New Roman" panose="02020603050405020304" pitchFamily="18" charset="0"/>
              <a:ea typeface="+mn-ea"/>
            </a:endParaRPr>
          </a:p>
        </p:txBody>
      </p:sp>
      <p:sp>
        <p:nvSpPr>
          <p:cNvPr id="16" name="AutoShape 1038"/>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eaLnBrk="1" hangingPunct="1">
              <a:defRPr/>
            </a:pPr>
            <a:endParaRPr kumimoji="1" lang="en-US">
              <a:latin typeface="Times New Roman" panose="02020603050405020304" pitchFamily="18" charset="0"/>
              <a:ea typeface="+mn-ea"/>
            </a:endParaRPr>
          </a:p>
        </p:txBody>
      </p:sp>
      <p:sp>
        <p:nvSpPr>
          <p:cNvPr id="17" name="Oval 1039"/>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sp>
        <p:nvSpPr>
          <p:cNvPr id="18" name="Rectangle 1040"/>
          <p:cNvSpPr>
            <a:spLocks noChangeArrowheads="1"/>
          </p:cNvSpPr>
          <p:nvPr/>
        </p:nvSpPr>
        <p:spPr bwMode="auto">
          <a:xfrm>
            <a:off x="463550" y="2700338"/>
            <a:ext cx="161925" cy="415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sp>
        <p:nvSpPr>
          <p:cNvPr id="19" name="Oval 1041"/>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sp>
        <p:nvSpPr>
          <p:cNvPr id="20" name="Rectangle 1042"/>
          <p:cNvSpPr>
            <a:spLocks noChangeArrowheads="1"/>
          </p:cNvSpPr>
          <p:nvPr/>
        </p:nvSpPr>
        <p:spPr bwMode="auto">
          <a:xfrm>
            <a:off x="484188" y="2760663"/>
            <a:ext cx="875188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grpSp>
        <p:nvGrpSpPr>
          <p:cNvPr id="21" name="Group 1043"/>
          <p:cNvGrpSpPr>
            <a:grpSpLocks/>
          </p:cNvGrpSpPr>
          <p:nvPr/>
        </p:nvGrpSpPr>
        <p:grpSpPr bwMode="auto">
          <a:xfrm>
            <a:off x="150813" y="0"/>
            <a:ext cx="849312" cy="6858000"/>
            <a:chOff x="95" y="0"/>
            <a:chExt cx="535" cy="4320"/>
          </a:xfrm>
        </p:grpSpPr>
        <p:sp>
          <p:nvSpPr>
            <p:cNvPr id="22" name="AutoShape 1044"/>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23" name="AutoShape 1045"/>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24" name="AutoShape 1046"/>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25" name="AutoShape 1047"/>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26" name="AutoShape 1048"/>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27" name="AutoShape 1049"/>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28" name="Freeform 1050"/>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cap="flat" cmpd="sng">
                  <a:solidFill>
                    <a:srgbClr val="000000"/>
                  </a:solidFill>
                  <a:prstDash val="solid"/>
                  <a:miter lim="800000"/>
                  <a:headEnd/>
                  <a:tailEnd/>
                </a14:hiddenLine>
              </a:ext>
            </a:extLst>
          </p:spPr>
          <p:txBody>
            <a:bodyPr wrap="none" anchor="ctr"/>
            <a:lstStyle/>
            <a:p>
              <a:endParaRPr lang="en-US"/>
            </a:p>
          </p:txBody>
        </p:sp>
        <p:sp>
          <p:nvSpPr>
            <p:cNvPr id="29" name="Freeform 1051"/>
            <p:cNvSpPr>
              <a:spLocks/>
            </p:cNvSpPr>
            <p:nvPr/>
          </p:nvSpPr>
          <p:spPr bwMode="auto">
            <a:xfrm>
              <a:off x="95" y="4060"/>
              <a:ext cx="457" cy="260"/>
            </a:xfrm>
            <a:custGeom>
              <a:avLst/>
              <a:gdLst>
                <a:gd name="T0" fmla="*/ 457 w 457"/>
                <a:gd name="T1" fmla="*/ 232 h 264"/>
                <a:gd name="T2" fmla="*/ 1 w 457"/>
                <a:gd name="T3" fmla="*/ 0 h 264"/>
                <a:gd name="T4" fmla="*/ 0 w 457"/>
                <a:gd name="T5" fmla="*/ 236 h 264"/>
                <a:gd name="T6" fmla="*/ 457 w 457"/>
                <a:gd name="T7" fmla="*/ 232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cap="flat" cmpd="sng">
                  <a:solidFill>
                    <a:srgbClr val="000000"/>
                  </a:solidFill>
                  <a:prstDash val="solid"/>
                  <a:miter lim="800000"/>
                  <a:headEnd/>
                  <a:tailEnd/>
                </a14:hiddenLine>
              </a:ext>
            </a:extLst>
          </p:spPr>
          <p:txBody>
            <a:bodyPr wrap="none" anchor="ctr"/>
            <a:lstStyle/>
            <a:p>
              <a:endParaRPr lang="en-US"/>
            </a:p>
          </p:txBody>
        </p:sp>
      </p:grpSp>
      <p:sp>
        <p:nvSpPr>
          <p:cNvPr id="6172" name="Rectangle 1052"/>
          <p:cNvSpPr>
            <a:spLocks noGrp="1" noChangeArrowheads="1"/>
          </p:cNvSpPr>
          <p:nvPr>
            <p:ph type="ctrTitle" sz="quarter"/>
          </p:nvPr>
        </p:nvSpPr>
        <p:spPr>
          <a:xfrm>
            <a:off x="1154113" y="1211263"/>
            <a:ext cx="7772400" cy="1431925"/>
          </a:xfrm>
        </p:spPr>
        <p:txBody>
          <a:bodyPr/>
          <a:lstStyle>
            <a:lvl1pPr>
              <a:defRPr/>
            </a:lvl1pPr>
          </a:lstStyle>
          <a:p>
            <a:r>
              <a:rPr lang="en-US"/>
              <a:t>Click to edit Master title style</a:t>
            </a:r>
          </a:p>
        </p:txBody>
      </p:sp>
      <p:sp>
        <p:nvSpPr>
          <p:cNvPr id="6173" name="Rectangle 1053"/>
          <p:cNvSpPr>
            <a:spLocks noGrp="1" noChangeArrowheads="1"/>
          </p:cNvSpPr>
          <p:nvPr>
            <p:ph type="subTitle" sz="quarter" idx="1"/>
          </p:nvPr>
        </p:nvSpPr>
        <p:spPr>
          <a:xfrm>
            <a:off x="1171575" y="3124200"/>
            <a:ext cx="6400800" cy="1752600"/>
          </a:xfrm>
        </p:spPr>
        <p:txBody>
          <a:bodyPr/>
          <a:lstStyle>
            <a:lvl1pPr marL="0" indent="0">
              <a:buFontTx/>
              <a:buNone/>
              <a:defRPr/>
            </a:lvl1pPr>
          </a:lstStyle>
          <a:p>
            <a:r>
              <a:rPr lang="en-US"/>
              <a:t>Click to edit Master subtitle style</a:t>
            </a:r>
          </a:p>
        </p:txBody>
      </p:sp>
      <p:sp>
        <p:nvSpPr>
          <p:cNvPr id="30" name="Rectangle 1054"/>
          <p:cNvSpPr>
            <a:spLocks noGrp="1" noChangeArrowheads="1"/>
          </p:cNvSpPr>
          <p:nvPr>
            <p:ph type="dt" sz="quarter" idx="10"/>
          </p:nvPr>
        </p:nvSpPr>
        <p:spPr>
          <a:xfrm>
            <a:off x="1119188" y="6318250"/>
            <a:ext cx="1905000" cy="457200"/>
          </a:xfrm>
        </p:spPr>
        <p:txBody>
          <a:bodyPr/>
          <a:lstStyle>
            <a:lvl1pPr>
              <a:defRPr/>
            </a:lvl1pPr>
          </a:lstStyle>
          <a:p>
            <a:pPr>
              <a:defRPr/>
            </a:pPr>
            <a:endParaRPr lang="en-US"/>
          </a:p>
        </p:txBody>
      </p:sp>
      <p:sp>
        <p:nvSpPr>
          <p:cNvPr id="31" name="Rectangle 1055"/>
          <p:cNvSpPr>
            <a:spLocks noGrp="1" noChangeArrowheads="1"/>
          </p:cNvSpPr>
          <p:nvPr>
            <p:ph type="ftr" sz="quarter" idx="11"/>
          </p:nvPr>
        </p:nvSpPr>
        <p:spPr>
          <a:xfrm>
            <a:off x="3557588" y="6318250"/>
            <a:ext cx="2895600" cy="457200"/>
          </a:xfrm>
        </p:spPr>
        <p:txBody>
          <a:bodyPr/>
          <a:lstStyle>
            <a:lvl1pPr>
              <a:defRPr/>
            </a:lvl1pPr>
          </a:lstStyle>
          <a:p>
            <a:pPr>
              <a:defRPr/>
            </a:pPr>
            <a:endParaRPr lang="en-US"/>
          </a:p>
        </p:txBody>
      </p:sp>
      <p:sp>
        <p:nvSpPr>
          <p:cNvPr id="32" name="Rectangle 1056"/>
          <p:cNvSpPr>
            <a:spLocks noGrp="1" noChangeArrowheads="1"/>
          </p:cNvSpPr>
          <p:nvPr>
            <p:ph type="sldNum" sz="quarter" idx="12"/>
          </p:nvPr>
        </p:nvSpPr>
        <p:spPr>
          <a:xfrm>
            <a:off x="6986588" y="6318250"/>
            <a:ext cx="1905000" cy="457200"/>
          </a:xfrm>
        </p:spPr>
        <p:txBody>
          <a:bodyPr/>
          <a:lstStyle>
            <a:lvl1pPr>
              <a:defRPr/>
            </a:lvl1pPr>
          </a:lstStyle>
          <a:p>
            <a:fld id="{A3E22346-BB21-984A-9DE4-7D9100A94311}" type="slidenum">
              <a:rPr lang="en-US"/>
              <a:pPr/>
              <a:t>‹#›</a:t>
            </a:fld>
            <a:endParaRPr lang="en-US"/>
          </a:p>
        </p:txBody>
      </p:sp>
    </p:spTree>
    <p:extLst>
      <p:ext uri="{BB962C8B-B14F-4D97-AF65-F5344CB8AC3E}">
        <p14:creationId xmlns:p14="http://schemas.microsoft.com/office/powerpoint/2010/main" val="3225176328"/>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C5F3BEE4-E1E0-A849-A49F-7F9E30975EDB}" type="slidenum">
              <a:rPr lang="en-US"/>
              <a:pPr/>
              <a:t>‹#›</a:t>
            </a:fld>
            <a:endParaRPr lang="en-US"/>
          </a:p>
        </p:txBody>
      </p:sp>
    </p:spTree>
    <p:extLst>
      <p:ext uri="{BB962C8B-B14F-4D97-AF65-F5344CB8AC3E}">
        <p14:creationId xmlns:p14="http://schemas.microsoft.com/office/powerpoint/2010/main" val="399235796"/>
      </p:ext>
    </p:extLst>
  </p:cSld>
  <p:clrMapOvr>
    <a:masterClrMapping/>
  </p:clrMapOvr>
  <p:transition xmlns:p14="http://schemas.microsoft.com/office/powerpoint/2010/mai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44463"/>
            <a:ext cx="1962150" cy="5951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144463"/>
            <a:ext cx="5734050" cy="5951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6BFC1DB2-3BB0-3243-8078-352B44550F73}" type="slidenum">
              <a:rPr lang="en-US"/>
              <a:pPr/>
              <a:t>‹#›</a:t>
            </a:fld>
            <a:endParaRPr lang="en-US"/>
          </a:p>
        </p:txBody>
      </p:sp>
    </p:spTree>
    <p:extLst>
      <p:ext uri="{BB962C8B-B14F-4D97-AF65-F5344CB8AC3E}">
        <p14:creationId xmlns:p14="http://schemas.microsoft.com/office/powerpoint/2010/main" val="4091942220"/>
      </p:ext>
    </p:extLst>
  </p:cSld>
  <p:clrMapOvr>
    <a:masterClrMapping/>
  </p:clrMapOvr>
  <p:transition xmlns:p14="http://schemas.microsoft.com/office/powerpoint/2010/mai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3B3E36E4-6D34-3C47-BB7F-02664BDCCFC1}" type="slidenum">
              <a:rPr lang="en-US"/>
              <a:pPr/>
              <a:t>‹#›</a:t>
            </a:fld>
            <a:endParaRPr lang="en-US"/>
          </a:p>
        </p:txBody>
      </p:sp>
    </p:spTree>
    <p:extLst>
      <p:ext uri="{BB962C8B-B14F-4D97-AF65-F5344CB8AC3E}">
        <p14:creationId xmlns:p14="http://schemas.microsoft.com/office/powerpoint/2010/main" val="3260824299"/>
      </p:ext>
    </p:extLst>
  </p:cSld>
  <p:clrMapOvr>
    <a:masterClrMapping/>
  </p:clrMapOvr>
  <p:transition xmlns:p14="http://schemas.microsoft.com/office/powerpoint/2010/mai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FAA4F6F7-F96A-6046-89F9-D97A8C42CAB4}" type="slidenum">
              <a:rPr lang="en-US"/>
              <a:pPr/>
              <a:t>‹#›</a:t>
            </a:fld>
            <a:endParaRPr lang="en-US"/>
          </a:p>
        </p:txBody>
      </p:sp>
    </p:spTree>
    <p:extLst>
      <p:ext uri="{BB962C8B-B14F-4D97-AF65-F5344CB8AC3E}">
        <p14:creationId xmlns:p14="http://schemas.microsoft.com/office/powerpoint/2010/main" val="2329954654"/>
      </p:ext>
    </p:extLst>
  </p:cSld>
  <p:clrMapOvr>
    <a:masterClrMapping/>
  </p:clrMapOvr>
  <p:transition xmlns:p14="http://schemas.microsoft.com/office/powerpoint/2010/mai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EDA830F7-AB9B-9A42-8B9C-EA0545FB9193}" type="slidenum">
              <a:rPr lang="en-US"/>
              <a:pPr/>
              <a:t>‹#›</a:t>
            </a:fld>
            <a:endParaRPr lang="en-US"/>
          </a:p>
        </p:txBody>
      </p:sp>
    </p:spTree>
    <p:extLst>
      <p:ext uri="{BB962C8B-B14F-4D97-AF65-F5344CB8AC3E}">
        <p14:creationId xmlns:p14="http://schemas.microsoft.com/office/powerpoint/2010/main" val="4214467212"/>
      </p:ext>
    </p:extLst>
  </p:cSld>
  <p:clrMapOvr>
    <a:masterClrMapping/>
  </p:clrMapOvr>
  <p:transition xmlns:p14="http://schemas.microsoft.com/office/powerpoint/2010/mai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p>
        </p:txBody>
      </p:sp>
      <p:sp>
        <p:nvSpPr>
          <p:cNvPr id="9" name="Rectangle 29"/>
          <p:cNvSpPr>
            <a:spLocks noGrp="1" noChangeArrowheads="1"/>
          </p:cNvSpPr>
          <p:nvPr>
            <p:ph type="sldNum" sz="quarter" idx="12"/>
          </p:nvPr>
        </p:nvSpPr>
        <p:spPr>
          <a:ln/>
        </p:spPr>
        <p:txBody>
          <a:bodyPr/>
          <a:lstStyle>
            <a:lvl1pPr>
              <a:defRPr/>
            </a:lvl1pPr>
          </a:lstStyle>
          <a:p>
            <a:fld id="{70CC6EC4-9A1B-AF4F-B0A2-29CC985672A8}" type="slidenum">
              <a:rPr lang="en-US"/>
              <a:pPr/>
              <a:t>‹#›</a:t>
            </a:fld>
            <a:endParaRPr lang="en-US"/>
          </a:p>
        </p:txBody>
      </p:sp>
    </p:spTree>
    <p:extLst>
      <p:ext uri="{BB962C8B-B14F-4D97-AF65-F5344CB8AC3E}">
        <p14:creationId xmlns:p14="http://schemas.microsoft.com/office/powerpoint/2010/main" val="2442928049"/>
      </p:ext>
    </p:extLst>
  </p:cSld>
  <p:clrMapOvr>
    <a:masterClrMapping/>
  </p:clrMapOvr>
  <p:transition xmlns:p14="http://schemas.microsoft.com/office/powerpoint/2010/mai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p>
        </p:txBody>
      </p:sp>
      <p:sp>
        <p:nvSpPr>
          <p:cNvPr id="5" name="Rectangle 29"/>
          <p:cNvSpPr>
            <a:spLocks noGrp="1" noChangeArrowheads="1"/>
          </p:cNvSpPr>
          <p:nvPr>
            <p:ph type="sldNum" sz="quarter" idx="12"/>
          </p:nvPr>
        </p:nvSpPr>
        <p:spPr>
          <a:ln/>
        </p:spPr>
        <p:txBody>
          <a:bodyPr/>
          <a:lstStyle>
            <a:lvl1pPr>
              <a:defRPr/>
            </a:lvl1pPr>
          </a:lstStyle>
          <a:p>
            <a:fld id="{4A948873-A28F-224E-90B0-C60F95C2FEF4}" type="slidenum">
              <a:rPr lang="en-US"/>
              <a:pPr/>
              <a:t>‹#›</a:t>
            </a:fld>
            <a:endParaRPr lang="en-US"/>
          </a:p>
        </p:txBody>
      </p:sp>
    </p:spTree>
    <p:extLst>
      <p:ext uri="{BB962C8B-B14F-4D97-AF65-F5344CB8AC3E}">
        <p14:creationId xmlns:p14="http://schemas.microsoft.com/office/powerpoint/2010/main" val="2203975914"/>
      </p:ext>
    </p:extLst>
  </p:cSld>
  <p:clrMapOvr>
    <a:masterClrMapping/>
  </p:clrMapOvr>
  <p:transition xmlns:p14="http://schemas.microsoft.com/office/powerpoint/2010/mai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endParaRPr lang="en-US"/>
          </a:p>
        </p:txBody>
      </p:sp>
      <p:sp>
        <p:nvSpPr>
          <p:cNvPr id="4" name="Rectangle 29"/>
          <p:cNvSpPr>
            <a:spLocks noGrp="1" noChangeArrowheads="1"/>
          </p:cNvSpPr>
          <p:nvPr>
            <p:ph type="sldNum" sz="quarter" idx="12"/>
          </p:nvPr>
        </p:nvSpPr>
        <p:spPr>
          <a:ln/>
        </p:spPr>
        <p:txBody>
          <a:bodyPr/>
          <a:lstStyle>
            <a:lvl1pPr>
              <a:defRPr/>
            </a:lvl1pPr>
          </a:lstStyle>
          <a:p>
            <a:fld id="{BDD4CA75-022F-F043-84C1-C423A11A40EB}" type="slidenum">
              <a:rPr lang="en-US"/>
              <a:pPr/>
              <a:t>‹#›</a:t>
            </a:fld>
            <a:endParaRPr lang="en-US"/>
          </a:p>
        </p:txBody>
      </p:sp>
    </p:spTree>
    <p:extLst>
      <p:ext uri="{BB962C8B-B14F-4D97-AF65-F5344CB8AC3E}">
        <p14:creationId xmlns:p14="http://schemas.microsoft.com/office/powerpoint/2010/main" val="3673679353"/>
      </p:ext>
    </p:extLst>
  </p:cSld>
  <p:clrMapOvr>
    <a:masterClrMapping/>
  </p:clrMapOvr>
  <p:transition xmlns:p14="http://schemas.microsoft.com/office/powerpoint/2010/mai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1EA7DB86-DD07-EA45-8F56-10FEFD405F8D}" type="slidenum">
              <a:rPr lang="en-US"/>
              <a:pPr/>
              <a:t>‹#›</a:t>
            </a:fld>
            <a:endParaRPr lang="en-US"/>
          </a:p>
        </p:txBody>
      </p:sp>
    </p:spTree>
    <p:extLst>
      <p:ext uri="{BB962C8B-B14F-4D97-AF65-F5344CB8AC3E}">
        <p14:creationId xmlns:p14="http://schemas.microsoft.com/office/powerpoint/2010/main" val="2987087379"/>
      </p:ext>
    </p:extLst>
  </p:cSld>
  <p:clrMapOvr>
    <a:masterClrMapping/>
  </p:clrMapOvr>
  <p:transition xmlns:p14="http://schemas.microsoft.com/office/powerpoint/2010/mai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72CF8161-96EF-8F4F-AF23-293E8DAD3961}" type="slidenum">
              <a:rPr lang="en-US"/>
              <a:pPr/>
              <a:t>‹#›</a:t>
            </a:fld>
            <a:endParaRPr lang="en-US"/>
          </a:p>
        </p:txBody>
      </p:sp>
    </p:spTree>
    <p:extLst>
      <p:ext uri="{BB962C8B-B14F-4D97-AF65-F5344CB8AC3E}">
        <p14:creationId xmlns:p14="http://schemas.microsoft.com/office/powerpoint/2010/main" val="2057168678"/>
      </p:ext>
    </p:extLst>
  </p:cSld>
  <p:clrMapOvr>
    <a:masterClrMapping/>
  </p:clrMapOvr>
  <p:transition xmlns:p14="http://schemas.microsoft.com/office/powerpoint/2010/main" spd="med">
    <p:zo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314325"/>
            <a:ext cx="847725" cy="6543675"/>
            <a:chOff x="96" y="198"/>
            <a:chExt cx="534" cy="4122"/>
          </a:xfrm>
        </p:grpSpPr>
        <p:sp>
          <p:nvSpPr>
            <p:cNvPr id="1047" name="AutoShape 3"/>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8" name="AutoShape 4"/>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9" name="AutoShape 5"/>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50" name="AutoShape 6"/>
            <p:cNvSpPr>
              <a:spLocks noChangeArrowheads="1"/>
            </p:cNvSpPr>
            <p:nvPr/>
          </p:nvSpPr>
          <p:spPr bwMode="auto">
            <a:xfrm rot="5400000" flipH="1">
              <a:off x="83" y="3777"/>
              <a:ext cx="558" cy="533"/>
            </a:xfrm>
            <a:prstGeom prst="parallelogram">
              <a:avLst>
                <a:gd name="adj" fmla="val 55437"/>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51" name="AutoShape 7"/>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52" name="AutoShape 8"/>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53" name="AutoShape 9"/>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grpSp>
      <p:sp>
        <p:nvSpPr>
          <p:cNvPr id="5130" name="Rectangle 10"/>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eaLnBrk="1" hangingPunct="1">
              <a:defRPr/>
            </a:pPr>
            <a:endParaRPr kumimoji="1" lang="en-US">
              <a:latin typeface="Times New Roman" panose="02020603050405020304" pitchFamily="18" charset="0"/>
              <a:ea typeface="+mn-ea"/>
            </a:endParaRPr>
          </a:p>
        </p:txBody>
      </p:sp>
      <p:sp>
        <p:nvSpPr>
          <p:cNvPr id="5131" name="AutoShape 11"/>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eaLnBrk="1" hangingPunct="1">
              <a:defRPr/>
            </a:pPr>
            <a:endParaRPr kumimoji="1" lang="en-US">
              <a:latin typeface="Times New Roman" panose="02020603050405020304" pitchFamily="18" charset="0"/>
              <a:ea typeface="+mn-ea"/>
            </a:endParaRPr>
          </a:p>
        </p:txBody>
      </p:sp>
      <p:sp>
        <p:nvSpPr>
          <p:cNvPr id="5132" name="Oval 12"/>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sp>
        <p:nvSpPr>
          <p:cNvPr id="1030" name="Rectangle 13"/>
          <p:cNvSpPr>
            <a:spLocks noChangeArrowheads="1"/>
          </p:cNvSpPr>
          <p:nvPr/>
        </p:nvSpPr>
        <p:spPr bwMode="auto">
          <a:xfrm>
            <a:off x="463550" y="1912938"/>
            <a:ext cx="19050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sp>
        <p:nvSpPr>
          <p:cNvPr id="5134" name="Oval 14"/>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sp>
        <p:nvSpPr>
          <p:cNvPr id="1032" name="Rectangle 15"/>
          <p:cNvSpPr>
            <a:spLocks noChangeArrowheads="1"/>
          </p:cNvSpPr>
          <p:nvPr/>
        </p:nvSpPr>
        <p:spPr bwMode="auto">
          <a:xfrm>
            <a:off x="457200" y="1739900"/>
            <a:ext cx="87518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smtClean="0">
              <a:ea typeface="+mn-ea"/>
            </a:endParaRPr>
          </a:p>
        </p:txBody>
      </p:sp>
      <p:grpSp>
        <p:nvGrpSpPr>
          <p:cNvPr id="1033" name="Group 16"/>
          <p:cNvGrpSpPr>
            <a:grpSpLocks/>
          </p:cNvGrpSpPr>
          <p:nvPr/>
        </p:nvGrpSpPr>
        <p:grpSpPr bwMode="auto">
          <a:xfrm>
            <a:off x="150813" y="0"/>
            <a:ext cx="849312" cy="6858000"/>
            <a:chOff x="95" y="0"/>
            <a:chExt cx="535" cy="4320"/>
          </a:xfrm>
        </p:grpSpPr>
        <p:sp>
          <p:nvSpPr>
            <p:cNvPr id="1039" name="AutoShape 17"/>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0" name="AutoShape 18"/>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1" name="AutoShape 19"/>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2" name="AutoShape 20"/>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3" name="AutoShape 21"/>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4" name="AutoShape 22"/>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smtClean="0">
                <a:ea typeface="+mn-ea"/>
              </a:endParaRPr>
            </a:p>
          </p:txBody>
        </p:sp>
        <p:sp>
          <p:nvSpPr>
            <p:cNvPr id="1045" name="Freeform 23"/>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cap="flat" cmpd="sng">
                  <a:solidFill>
                    <a:srgbClr val="000000"/>
                  </a:solidFill>
                  <a:prstDash val="solid"/>
                  <a:miter lim="800000"/>
                  <a:headEnd/>
                  <a:tailEnd/>
                </a14:hiddenLine>
              </a:ext>
            </a:extLst>
          </p:spPr>
          <p:txBody>
            <a:bodyPr wrap="none" anchor="ctr"/>
            <a:lstStyle/>
            <a:p>
              <a:endParaRPr lang="en-US"/>
            </a:p>
          </p:txBody>
        </p:sp>
        <p:sp>
          <p:nvSpPr>
            <p:cNvPr id="1046" name="Freeform 24"/>
            <p:cNvSpPr>
              <a:spLocks/>
            </p:cNvSpPr>
            <p:nvPr/>
          </p:nvSpPr>
          <p:spPr bwMode="auto">
            <a:xfrm>
              <a:off x="95" y="4060"/>
              <a:ext cx="457" cy="260"/>
            </a:xfrm>
            <a:custGeom>
              <a:avLst/>
              <a:gdLst>
                <a:gd name="T0" fmla="*/ 457 w 457"/>
                <a:gd name="T1" fmla="*/ 232 h 264"/>
                <a:gd name="T2" fmla="*/ 1 w 457"/>
                <a:gd name="T3" fmla="*/ 0 h 264"/>
                <a:gd name="T4" fmla="*/ 0 w 457"/>
                <a:gd name="T5" fmla="*/ 236 h 264"/>
                <a:gd name="T6" fmla="*/ 457 w 457"/>
                <a:gd name="T7" fmla="*/ 232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xtLst>
              <a:ext uri="{91240B29-F687-4f45-9708-019B960494DF}">
                <a14:hiddenLine xmlns:a14="http://schemas.microsoft.com/office/drawing/2010/main" w="9525" cap="flat" cmpd="sng">
                  <a:solidFill>
                    <a:srgbClr val="000000"/>
                  </a:solidFill>
                  <a:prstDash val="solid"/>
                  <a:miter lim="800000"/>
                  <a:headEnd/>
                  <a:tailEnd/>
                </a14:hiddenLine>
              </a:ext>
            </a:extLst>
          </p:spPr>
          <p:txBody>
            <a:bodyPr wrap="none" anchor="ctr"/>
            <a:lstStyle/>
            <a:p>
              <a:endParaRPr lang="en-US"/>
            </a:p>
          </p:txBody>
        </p:sp>
      </p:grpSp>
      <p:sp>
        <p:nvSpPr>
          <p:cNvPr id="5145" name="Rectangle 25"/>
          <p:cNvSpPr>
            <a:spLocks noGrp="1" noChangeArrowheads="1"/>
          </p:cNvSpPr>
          <p:nvPr>
            <p:ph type="title"/>
          </p:nvPr>
        </p:nvSpPr>
        <p:spPr bwMode="auto">
          <a:xfrm>
            <a:off x="1143000" y="144463"/>
            <a:ext cx="7772400" cy="1431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5146" name="Rectangle 26"/>
          <p:cNvSpPr>
            <a:spLocks noGrp="1" noChangeArrowheads="1"/>
          </p:cNvSpPr>
          <p:nvPr>
            <p:ph type="body" idx="1"/>
          </p:nvPr>
        </p:nvSpPr>
        <p:spPr bwMode="auto">
          <a:xfrm>
            <a:off x="1066800" y="1981200"/>
            <a:ext cx="7848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7" name="Rectangle 27"/>
          <p:cNvSpPr>
            <a:spLocks noGrp="1" noChangeArrowheads="1"/>
          </p:cNvSpPr>
          <p:nvPr>
            <p:ph type="dt" sz="half" idx="2"/>
          </p:nvPr>
        </p:nvSpPr>
        <p:spPr bwMode="auto">
          <a:xfrm>
            <a:off x="1154113"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anose="02020603050405020304" pitchFamily="18" charset="0"/>
                <a:ea typeface="+mn-ea"/>
              </a:defRPr>
            </a:lvl1pPr>
          </a:lstStyle>
          <a:p>
            <a:pPr>
              <a:defRPr/>
            </a:pPr>
            <a:endParaRPr lang="en-US"/>
          </a:p>
        </p:txBody>
      </p:sp>
      <p:sp>
        <p:nvSpPr>
          <p:cNvPr id="5148" name="Rectangle 28"/>
          <p:cNvSpPr>
            <a:spLocks noGrp="1" noChangeArrowheads="1"/>
          </p:cNvSpPr>
          <p:nvPr>
            <p:ph type="ftr" sz="quarter" idx="3"/>
          </p:nvPr>
        </p:nvSpPr>
        <p:spPr bwMode="auto">
          <a:xfrm>
            <a:off x="3592513"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anose="02020603050405020304" pitchFamily="18" charset="0"/>
                <a:ea typeface="+mn-ea"/>
              </a:defRPr>
            </a:lvl1pPr>
          </a:lstStyle>
          <a:p>
            <a:pPr>
              <a:defRPr/>
            </a:pPr>
            <a:endParaRPr lang="en-US"/>
          </a:p>
        </p:txBody>
      </p:sp>
      <p:sp>
        <p:nvSpPr>
          <p:cNvPr id="5149" name="Rectangle 29"/>
          <p:cNvSpPr>
            <a:spLocks noGrp="1" noChangeArrowheads="1"/>
          </p:cNvSpPr>
          <p:nvPr>
            <p:ph type="sldNum" sz="quarter" idx="4"/>
          </p:nvPr>
        </p:nvSpPr>
        <p:spPr bwMode="auto">
          <a:xfrm>
            <a:off x="7021513"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F0EB66C-BC3E-0C44-88B6-A849B110301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32"/>
                                        </p:tgtEl>
                                        <p:attrNameLst>
                                          <p:attrName>style.visibility</p:attrName>
                                        </p:attrNameLst>
                                      </p:cBhvr>
                                      <p:to>
                                        <p:strVal val="visible"/>
                                      </p:to>
                                    </p:set>
                                    <p:anim calcmode="lin" valueType="num">
                                      <p:cBhvr additive="base">
                                        <p:cTn id="7" dur="500" fill="hold"/>
                                        <p:tgtEl>
                                          <p:spTgt spid="5132"/>
                                        </p:tgtEl>
                                        <p:attrNameLst>
                                          <p:attrName>ppt_x</p:attrName>
                                        </p:attrNameLst>
                                      </p:cBhvr>
                                      <p:tavLst>
                                        <p:tav tm="0">
                                          <p:val>
                                            <p:strVal val="#ppt_x"/>
                                          </p:val>
                                        </p:tav>
                                        <p:tav tm="100000">
                                          <p:val>
                                            <p:strVal val="#ppt_x"/>
                                          </p:val>
                                        </p:tav>
                                      </p:tavLst>
                                    </p:anim>
                                    <p:anim calcmode="lin" valueType="num">
                                      <p:cBhvr additive="base">
                                        <p:cTn id="8" dur="500" fill="hold"/>
                                        <p:tgtEl>
                                          <p:spTgt spid="5132"/>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5132"/>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134"/>
                                        </p:tgtEl>
                                        <p:attrNameLst>
                                          <p:attrName>style.visibility</p:attrName>
                                        </p:attrNameLst>
                                      </p:cBhvr>
                                      <p:to>
                                        <p:strVal val="visible"/>
                                      </p:to>
                                    </p:set>
                                    <p:anim calcmode="lin" valueType="num">
                                      <p:cBhvr additive="base">
                                        <p:cTn id="12" dur="500" fill="hold"/>
                                        <p:tgtEl>
                                          <p:spTgt spid="5134"/>
                                        </p:tgtEl>
                                        <p:attrNameLst>
                                          <p:attrName>ppt_x</p:attrName>
                                        </p:attrNameLst>
                                      </p:cBhvr>
                                      <p:tavLst>
                                        <p:tav tm="0">
                                          <p:val>
                                            <p:strVal val="0-#ppt_w/2"/>
                                          </p:val>
                                        </p:tav>
                                        <p:tav tm="100000">
                                          <p:val>
                                            <p:strVal val="#ppt_x"/>
                                          </p:val>
                                        </p:tav>
                                      </p:tavLst>
                                    </p:anim>
                                    <p:anim calcmode="lin" valueType="num">
                                      <p:cBhvr additive="base">
                                        <p:cTn id="13" dur="500" fill="hold"/>
                                        <p:tgtEl>
                                          <p:spTgt spid="51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animBg="1" autoUpdateAnimBg="0"/>
      <p:bldP spid="5134" grpId="0" animBg="1" autoUpdateAnimBg="0"/>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ea typeface="ＭＳ Ｐゴシック"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ea typeface="ＭＳ Ｐゴシック"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ea typeface="ＭＳ Ｐゴシック"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ea typeface="ＭＳ Ｐゴシック"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audio" Target="../media/audio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839450"/>
            <a:ext cx="7772400" cy="1446550"/>
          </a:xfrm>
        </p:spPr>
        <p:txBody>
          <a:bodyPr/>
          <a:lstStyle/>
          <a:p>
            <a:pPr algn="ctr" eaLnBrk="1" hangingPunct="1"/>
            <a:r>
              <a:rPr lang="en-US" dirty="0" smtClean="0">
                <a:latin typeface="Arial Black" charset="0"/>
              </a:rPr>
              <a:t>Argument and Persuasion</a:t>
            </a:r>
            <a:endParaRPr lang="en-US" dirty="0">
              <a:latin typeface="Arial Black" charset="0"/>
            </a:endParaRPr>
          </a:p>
        </p:txBody>
      </p:sp>
      <p:sp>
        <p:nvSpPr>
          <p:cNvPr id="2051" name="Rectangle 3"/>
          <p:cNvSpPr>
            <a:spLocks noGrp="1" noChangeArrowheads="1"/>
          </p:cNvSpPr>
          <p:nvPr>
            <p:ph type="subTitle" idx="1"/>
          </p:nvPr>
        </p:nvSpPr>
        <p:spPr>
          <a:xfrm>
            <a:off x="1171575" y="3124200"/>
            <a:ext cx="7515225" cy="1752600"/>
          </a:xfrm>
        </p:spPr>
        <p:txBody>
          <a:bodyPr/>
          <a:lstStyle/>
          <a:p>
            <a:pPr algn="ctr" eaLnBrk="1" hangingPunct="1">
              <a:defRPr/>
            </a:pPr>
            <a:r>
              <a:rPr lang="en-US" dirty="0" smtClean="0">
                <a:ea typeface="+mn-ea"/>
              </a:rPr>
              <a:t>What are these, </a:t>
            </a:r>
          </a:p>
          <a:p>
            <a:pPr algn="ctr" eaLnBrk="1" hangingPunct="1">
              <a:defRPr/>
            </a:pPr>
            <a:r>
              <a:rPr lang="en-US" dirty="0">
                <a:ea typeface="+mn-ea"/>
              </a:rPr>
              <a:t>a</a:t>
            </a:r>
            <a:r>
              <a:rPr lang="en-US" dirty="0" smtClean="0">
                <a:ea typeface="+mn-ea"/>
              </a:rPr>
              <a:t>nd what are their parts?</a:t>
            </a:r>
          </a:p>
          <a:p>
            <a:pPr algn="ctr" eaLnBrk="1" hangingPunct="1">
              <a:defRPr/>
            </a:pPr>
            <a:r>
              <a:rPr lang="en-US" dirty="0" smtClean="0">
                <a:ea typeface="+mn-ea"/>
              </a:rPr>
              <a:t>Isn’t it all argument and persuasion?  </a:t>
            </a:r>
            <a:endParaRPr lang="en-US" dirty="0" smtClean="0">
              <a:ea typeface="+mn-ea"/>
            </a:endParaRPr>
          </a:p>
          <a:p>
            <a:pPr eaLnBrk="1" hangingPunct="1">
              <a:defRPr/>
            </a:pPr>
            <a:endParaRPr lang="en-US" dirty="0" smtClean="0">
              <a:ea typeface="+mn-ea"/>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814388"/>
            <a:ext cx="7772400" cy="762000"/>
          </a:xfrm>
        </p:spPr>
        <p:txBody>
          <a:bodyPr/>
          <a:lstStyle/>
          <a:p>
            <a:pPr eaLnBrk="1" hangingPunct="1"/>
            <a:r>
              <a:rPr lang="en-US">
                <a:latin typeface="Arial Black" charset="0"/>
              </a:rPr>
              <a:t>Fallacies	</a:t>
            </a:r>
          </a:p>
        </p:txBody>
      </p:sp>
      <p:sp>
        <p:nvSpPr>
          <p:cNvPr id="31747" name="Rectangle 3"/>
          <p:cNvSpPr>
            <a:spLocks noGrp="1" noChangeArrowheads="1"/>
          </p:cNvSpPr>
          <p:nvPr>
            <p:ph type="body" idx="1"/>
          </p:nvPr>
        </p:nvSpPr>
        <p:spPr/>
        <p:txBody>
          <a:bodyPr/>
          <a:lstStyle/>
          <a:p>
            <a:pPr eaLnBrk="1" hangingPunct="1">
              <a:lnSpc>
                <a:spcPct val="90000"/>
              </a:lnSpc>
            </a:pPr>
            <a:r>
              <a:rPr lang="en-US" sz="2800">
                <a:latin typeface="Arial Black" charset="0"/>
              </a:rPr>
              <a:t>Personal Attack:  Tries to divert attention from the facts of an argument by attacking the motives or character of the person making the argument.  </a:t>
            </a:r>
          </a:p>
          <a:p>
            <a:pPr lvl="1" eaLnBrk="1" hangingPunct="1">
              <a:lnSpc>
                <a:spcPct val="90000"/>
              </a:lnSpc>
            </a:pPr>
            <a:r>
              <a:rPr lang="en-US" sz="2400">
                <a:latin typeface="Arial Black" charset="0"/>
              </a:rPr>
              <a:t>Ex. The public should not take seriously Dr. Mason</a:t>
            </a:r>
            <a:r>
              <a:rPr lang="ja-JP" altLang="en-US" sz="2400">
                <a:latin typeface="Arial Black" charset="0"/>
              </a:rPr>
              <a:t>’</a:t>
            </a:r>
            <a:r>
              <a:rPr lang="en-US" sz="2400">
                <a:latin typeface="Arial Black" charset="0"/>
              </a:rPr>
              <a:t>s plan for upgrading county health services.  He is a recovering alcoholic and his second wife just left him.</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814388"/>
            <a:ext cx="7772400" cy="762000"/>
          </a:xfrm>
        </p:spPr>
        <p:txBody>
          <a:bodyPr/>
          <a:lstStyle/>
          <a:p>
            <a:pPr eaLnBrk="1" hangingPunct="1"/>
            <a:r>
              <a:rPr lang="en-US">
                <a:latin typeface="Arial Black" charset="0"/>
              </a:rPr>
              <a:t>Fallacies Cont.</a:t>
            </a:r>
          </a:p>
        </p:txBody>
      </p:sp>
      <p:sp>
        <p:nvSpPr>
          <p:cNvPr id="32771" name="Rectangle 3"/>
          <p:cNvSpPr>
            <a:spLocks noGrp="1" noChangeArrowheads="1"/>
          </p:cNvSpPr>
          <p:nvPr>
            <p:ph type="body" idx="1"/>
          </p:nvPr>
        </p:nvSpPr>
        <p:spPr/>
        <p:txBody>
          <a:bodyPr/>
          <a:lstStyle/>
          <a:p>
            <a:pPr eaLnBrk="1" hangingPunct="1">
              <a:defRPr/>
            </a:pPr>
            <a:r>
              <a:rPr lang="en-US" sz="2400" dirty="0" smtClean="0">
                <a:ea typeface="+mn-ea"/>
              </a:rPr>
              <a:t>Hasty or Sweeping Generalization: when a conclusion is based on too little evidence.</a:t>
            </a:r>
          </a:p>
          <a:p>
            <a:pPr lvl="1" eaLnBrk="1" hangingPunct="1">
              <a:defRPr/>
            </a:pPr>
            <a:r>
              <a:rPr lang="en-US" sz="2000" dirty="0" smtClean="0"/>
              <a:t>Our daughter </a:t>
            </a:r>
            <a:r>
              <a:rPr lang="en-US" sz="2000" dirty="0" err="1" smtClean="0"/>
              <a:t>Maggy</a:t>
            </a:r>
            <a:r>
              <a:rPr lang="en-US" sz="2000" dirty="0" smtClean="0"/>
              <a:t> really benefited from nursery school; every child should go</a:t>
            </a:r>
            <a:r>
              <a:rPr lang="en-US" sz="2000" dirty="0" smtClean="0"/>
              <a:t>. Like Inductive reasoning.</a:t>
            </a:r>
            <a:endParaRPr lang="en-US" sz="2000" dirty="0" smtClean="0"/>
          </a:p>
          <a:p>
            <a:pPr eaLnBrk="1" hangingPunct="1">
              <a:defRPr/>
            </a:pPr>
            <a:r>
              <a:rPr lang="en-US" sz="2400" dirty="0" smtClean="0">
                <a:ea typeface="+mn-ea"/>
              </a:rPr>
              <a:t>Either/Or Fallacy: Assumes only two alternatives exist though there may be others</a:t>
            </a:r>
          </a:p>
          <a:p>
            <a:pPr lvl="1" eaLnBrk="1" hangingPunct="1">
              <a:defRPr/>
            </a:pPr>
            <a:r>
              <a:rPr lang="en-US" sz="2000" dirty="0" smtClean="0"/>
              <a:t>We must choose between life or death, between intervention and genocide.  There can be no neutral position.  </a:t>
            </a:r>
          </a:p>
          <a:p>
            <a:pPr lvl="1" eaLnBrk="1" hangingPunct="1">
              <a:defRPr/>
            </a:pPr>
            <a:endParaRPr lang="en-US" sz="2400" dirty="0" smtClean="0"/>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814388"/>
            <a:ext cx="7772400" cy="762000"/>
          </a:xfrm>
        </p:spPr>
        <p:txBody>
          <a:bodyPr/>
          <a:lstStyle/>
          <a:p>
            <a:pPr eaLnBrk="1" hangingPunct="1"/>
            <a:r>
              <a:rPr lang="en-US">
                <a:latin typeface="Arial Black" charset="0"/>
              </a:rPr>
              <a:t>Still More</a:t>
            </a:r>
          </a:p>
        </p:txBody>
      </p:sp>
      <p:sp>
        <p:nvSpPr>
          <p:cNvPr id="33795" name="Rectangle 3"/>
          <p:cNvSpPr>
            <a:spLocks noGrp="1" noChangeArrowheads="1"/>
          </p:cNvSpPr>
          <p:nvPr>
            <p:ph type="body" idx="1"/>
          </p:nvPr>
        </p:nvSpPr>
        <p:spPr>
          <a:xfrm>
            <a:off x="1066800" y="1981200"/>
            <a:ext cx="7848600" cy="4876800"/>
          </a:xfrm>
        </p:spPr>
        <p:txBody>
          <a:bodyPr/>
          <a:lstStyle/>
          <a:p>
            <a:pPr eaLnBrk="1" hangingPunct="1"/>
            <a:r>
              <a:rPr lang="en-US" sz="2400" dirty="0">
                <a:latin typeface="Arial Black" charset="0"/>
              </a:rPr>
              <a:t>Red Herring: When the focus of an argument is changed to divert the audience from the actual issue</a:t>
            </a:r>
          </a:p>
          <a:p>
            <a:pPr lvl="1" eaLnBrk="1" hangingPunct="1"/>
            <a:r>
              <a:rPr lang="en-US" sz="2400" dirty="0">
                <a:latin typeface="Arial Black" charset="0"/>
              </a:rPr>
              <a:t>Ex.	</a:t>
            </a:r>
            <a:r>
              <a:rPr lang="en-US" sz="2000" dirty="0">
                <a:latin typeface="Arial Black" charset="0"/>
              </a:rPr>
              <a:t>The mayor has proposed building a new baseball-only sports stadium.  How can he even consider allocating millions to this irresponsible scheme when so many professional baseball players have drug problems?</a:t>
            </a:r>
          </a:p>
          <a:p>
            <a:pPr eaLnBrk="1" hangingPunct="1"/>
            <a:r>
              <a:rPr lang="en-US" sz="2400" dirty="0">
                <a:latin typeface="Arial Black" charset="0"/>
              </a:rPr>
              <a:t>Appeal to Doubtful Authority: Citing people who may have name recognition but no authority on an issue.</a:t>
            </a:r>
          </a:p>
          <a:p>
            <a:pPr lvl="1" eaLnBrk="1" hangingPunct="1"/>
            <a:r>
              <a:rPr lang="en-US" sz="2400" dirty="0">
                <a:latin typeface="Arial Black" charset="0"/>
              </a:rPr>
              <a:t>Ex. </a:t>
            </a:r>
            <a:r>
              <a:rPr lang="en-US" sz="2000" dirty="0">
                <a:latin typeface="Arial Black" charset="0"/>
              </a:rPr>
              <a:t>According to the late Joey </a:t>
            </a:r>
            <a:r>
              <a:rPr lang="en-US" sz="2000" dirty="0" err="1">
                <a:latin typeface="Arial Black" charset="0"/>
              </a:rPr>
              <a:t>Ramone</a:t>
            </a:r>
            <a:r>
              <a:rPr lang="en-US" sz="2000" dirty="0">
                <a:latin typeface="Arial Black" charset="0"/>
              </a:rPr>
              <a:t>, interest rates will remain low during the next fiscal year. </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Arial Black" charset="0"/>
              </a:rPr>
              <a:t>Fallacies: Examples Continued</a:t>
            </a:r>
          </a:p>
        </p:txBody>
      </p:sp>
      <p:sp>
        <p:nvSpPr>
          <p:cNvPr id="34819" name="Rectangle 3"/>
          <p:cNvSpPr>
            <a:spLocks noGrp="1" noChangeArrowheads="1"/>
          </p:cNvSpPr>
          <p:nvPr>
            <p:ph type="body" idx="1"/>
          </p:nvPr>
        </p:nvSpPr>
        <p:spPr/>
        <p:txBody>
          <a:bodyPr/>
          <a:lstStyle/>
          <a:p>
            <a:pPr eaLnBrk="1" hangingPunct="1">
              <a:lnSpc>
                <a:spcPct val="90000"/>
              </a:lnSpc>
            </a:pPr>
            <a:r>
              <a:rPr lang="en-US" sz="2800">
                <a:latin typeface="Arial Black" charset="0"/>
              </a:rPr>
              <a:t>Misleading statistics: a misrepresentation or distortion of statistics.</a:t>
            </a:r>
          </a:p>
          <a:p>
            <a:pPr lvl="1" eaLnBrk="1" hangingPunct="1">
              <a:lnSpc>
                <a:spcPct val="90000"/>
              </a:lnSpc>
            </a:pPr>
            <a:r>
              <a:rPr lang="en-US" sz="2400">
                <a:latin typeface="Arial Black" charset="0"/>
              </a:rPr>
              <a:t>Ex. 	Women will never be competent firefighters; after all, 50% of the women in the city</a:t>
            </a:r>
            <a:r>
              <a:rPr lang="ja-JP" altLang="en-US" sz="2400">
                <a:latin typeface="Arial Black" charset="0"/>
              </a:rPr>
              <a:t>’</a:t>
            </a:r>
            <a:r>
              <a:rPr lang="en-US" sz="2400">
                <a:latin typeface="Arial Black" charset="0"/>
              </a:rPr>
              <a:t>s training program failed the exam.  </a:t>
            </a:r>
          </a:p>
          <a:p>
            <a:pPr lvl="1" eaLnBrk="1" hangingPunct="1">
              <a:lnSpc>
                <a:spcPct val="90000"/>
              </a:lnSpc>
            </a:pPr>
            <a:r>
              <a:rPr lang="en-US" sz="2400">
                <a:latin typeface="Arial Black" charset="0"/>
              </a:rPr>
              <a:t>The writer has neglected to mention that there were only two women in the program.   Because this stats is not based on a large enough sample, iti s unreliable</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06450"/>
            <a:ext cx="7772400" cy="769938"/>
          </a:xfrm>
        </p:spPr>
        <p:txBody>
          <a:bodyPr/>
          <a:lstStyle/>
          <a:p>
            <a:r>
              <a:rPr lang="en-US">
                <a:latin typeface="Arial Black" charset="0"/>
              </a:rPr>
              <a:t>Yep, a few more…</a:t>
            </a:r>
          </a:p>
        </p:txBody>
      </p:sp>
      <p:sp>
        <p:nvSpPr>
          <p:cNvPr id="3" name="Content Placeholder 2"/>
          <p:cNvSpPr>
            <a:spLocks noGrp="1"/>
          </p:cNvSpPr>
          <p:nvPr>
            <p:ph idx="1"/>
          </p:nvPr>
        </p:nvSpPr>
        <p:spPr>
          <a:xfrm>
            <a:off x="1066800" y="1981200"/>
            <a:ext cx="7848600" cy="4700588"/>
          </a:xfrm>
        </p:spPr>
        <p:txBody>
          <a:bodyPr/>
          <a:lstStyle/>
          <a:p>
            <a:r>
              <a:rPr lang="en-US">
                <a:latin typeface="Arial Black" charset="0"/>
              </a:rPr>
              <a:t>Slippery Slope: </a:t>
            </a:r>
            <a:r>
              <a:rPr lang="en-US" sz="2000">
                <a:effectLst/>
                <a:latin typeface="Arial Black" charset="0"/>
              </a:rPr>
              <a:t>The Slippery Slope is a fallacy in which a person asserts that some event must inevitably follow from another without any argument for the inevitability of the event in question. In most cases, there are a series of steps or gradations between one event and the one in question and no reason is given as to why the intervening steps or gradations will simply be bypassed. This "argument" has the following form:</a:t>
            </a:r>
          </a:p>
          <a:p>
            <a:pPr lvl="1"/>
            <a:r>
              <a:rPr lang="en-US" sz="1600">
                <a:effectLst/>
                <a:latin typeface="Arial Black" charset="0"/>
              </a:rPr>
              <a:t>Event X has occurred (or will or might occur).</a:t>
            </a:r>
          </a:p>
          <a:p>
            <a:pPr lvl="1"/>
            <a:r>
              <a:rPr lang="en-US" sz="1600">
                <a:effectLst/>
                <a:latin typeface="Arial Black" charset="0"/>
              </a:rPr>
              <a:t>Therefore event Y will inevitably happen.</a:t>
            </a:r>
          </a:p>
          <a:p>
            <a:pPr lvl="1">
              <a:buFontTx/>
              <a:buNone/>
            </a:pPr>
            <a:r>
              <a:rPr lang="en-US" sz="1600" b="1" u="sng">
                <a:effectLst/>
                <a:latin typeface="Arial Black" charset="0"/>
              </a:rPr>
              <a:t>Example</a:t>
            </a:r>
            <a:r>
              <a:rPr lang="en-US" sz="1600">
                <a:effectLst/>
                <a:latin typeface="Arial Black" charset="0"/>
              </a:rPr>
              <a:t>: You should never gamble. Once you start gambling you find it hard to stop. Soon you are spending all your money on gambling, and eventually you will turn to crime to support your earnings.</a:t>
            </a:r>
          </a:p>
          <a:p>
            <a:pPr lvl="1">
              <a:buFontTx/>
              <a:buNone/>
            </a:pPr>
            <a:endParaRPr lang="en-US" sz="1600">
              <a:effectLst/>
              <a:latin typeface="Arial Black" charset="0"/>
            </a:endParaRPr>
          </a:p>
          <a:p>
            <a:endParaRPr lang="en-US">
              <a:latin typeface="Arial Black" charset="0"/>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06947"/>
            <a:ext cx="7772400" cy="769441"/>
          </a:xfrm>
        </p:spPr>
        <p:txBody>
          <a:bodyPr/>
          <a:lstStyle/>
          <a:p>
            <a:r>
              <a:rPr lang="en-US" dirty="0" smtClean="0"/>
              <a:t>Begging the Question</a:t>
            </a:r>
            <a:endParaRPr lang="en-US" dirty="0"/>
          </a:p>
        </p:txBody>
      </p:sp>
      <p:sp>
        <p:nvSpPr>
          <p:cNvPr id="3" name="Content Placeholder 2"/>
          <p:cNvSpPr>
            <a:spLocks noGrp="1"/>
          </p:cNvSpPr>
          <p:nvPr>
            <p:ph idx="1"/>
          </p:nvPr>
        </p:nvSpPr>
        <p:spPr>
          <a:xfrm>
            <a:off x="1066800" y="1981200"/>
            <a:ext cx="7848600" cy="4876800"/>
          </a:xfrm>
        </p:spPr>
        <p:txBody>
          <a:bodyPr/>
          <a:lstStyle/>
          <a:p>
            <a:pPr marL="0" indent="0">
              <a:buNone/>
            </a:pPr>
            <a:endParaRPr lang="en-US" dirty="0" smtClean="0"/>
          </a:p>
          <a:p>
            <a:pPr marL="0" indent="0">
              <a:buNone/>
            </a:pPr>
            <a:r>
              <a:rPr lang="en-US" dirty="0" smtClean="0"/>
              <a:t>A claim in which the premise assumes the conclusion to be true or uses the conclusion as true.</a:t>
            </a:r>
            <a:endParaRPr lang="en-US" dirty="0"/>
          </a:p>
          <a:p>
            <a:pPr marL="0" indent="0">
              <a:buNone/>
            </a:pPr>
            <a:r>
              <a:rPr lang="en-US" dirty="0" err="1" smtClean="0"/>
              <a:t>Smitty</a:t>
            </a:r>
            <a:r>
              <a:rPr lang="en-US" dirty="0" smtClean="0"/>
              <a:t> is a wicked good kid, because Sully says he is.  Sully must be right, because </a:t>
            </a:r>
            <a:r>
              <a:rPr lang="en-US" dirty="0" err="1" smtClean="0"/>
              <a:t>Smitty</a:t>
            </a:r>
            <a:r>
              <a:rPr lang="en-US" dirty="0" smtClean="0"/>
              <a:t> says Sully is a good dude.</a:t>
            </a:r>
            <a:endParaRPr lang="en-US" dirty="0"/>
          </a:p>
        </p:txBody>
      </p:sp>
    </p:spTree>
    <p:extLst>
      <p:ext uri="{BB962C8B-B14F-4D97-AF65-F5344CB8AC3E}">
        <p14:creationId xmlns:p14="http://schemas.microsoft.com/office/powerpoint/2010/main" val="1403717334"/>
      </p:ext>
    </p:extLst>
  </p:cSld>
  <p:clrMapOvr>
    <a:masterClrMapping/>
  </p:clrMapOvr>
  <p:transition xmlns:p14="http://schemas.microsoft.com/office/powerpoint/2010/mai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392" y="171505"/>
            <a:ext cx="7772400" cy="769938"/>
          </a:xfrm>
        </p:spPr>
        <p:txBody>
          <a:bodyPr/>
          <a:lstStyle/>
          <a:p>
            <a:r>
              <a:rPr lang="en-US" dirty="0">
                <a:latin typeface="Arial Black" charset="0"/>
              </a:rPr>
              <a:t>Almost done…</a:t>
            </a:r>
          </a:p>
        </p:txBody>
      </p:sp>
      <p:sp>
        <p:nvSpPr>
          <p:cNvPr id="3" name="Content Placeholder 2"/>
          <p:cNvSpPr>
            <a:spLocks noGrp="1"/>
          </p:cNvSpPr>
          <p:nvPr>
            <p:ph idx="1"/>
          </p:nvPr>
        </p:nvSpPr>
        <p:spPr>
          <a:xfrm>
            <a:off x="1043279" y="1087573"/>
            <a:ext cx="7848600" cy="4548188"/>
          </a:xfrm>
        </p:spPr>
        <p:txBody>
          <a:bodyPr/>
          <a:lstStyle/>
          <a:p>
            <a:r>
              <a:rPr lang="en-US" dirty="0" smtClean="0">
                <a:latin typeface="Arial Black" charset="0"/>
              </a:rPr>
              <a:t>Straw Man: </a:t>
            </a:r>
            <a:r>
              <a:rPr lang="en-US" sz="1800" dirty="0" smtClean="0">
                <a:effectLst/>
                <a:latin typeface="Arial Black" charset="0"/>
              </a:rPr>
              <a:t>The Straw Man fallacy is committed when a person simply ignores a person's actual position and substitutes a distorted, exaggerated or misrepresented version of that position. This sort of "reasoning" has the following pattern:</a:t>
            </a:r>
          </a:p>
          <a:p>
            <a:pPr lvl="1"/>
            <a:r>
              <a:rPr lang="en-US" sz="1800" dirty="0" smtClean="0">
                <a:effectLst/>
                <a:latin typeface="Arial Black" charset="0"/>
              </a:rPr>
              <a:t>Person A has position X.</a:t>
            </a:r>
          </a:p>
          <a:p>
            <a:pPr lvl="1"/>
            <a:r>
              <a:rPr lang="en-US" sz="1800" dirty="0" smtClean="0">
                <a:effectLst/>
                <a:latin typeface="Arial Black" charset="0"/>
              </a:rPr>
              <a:t>Person B presents position Y (which is a distorted version of X).</a:t>
            </a:r>
          </a:p>
          <a:p>
            <a:pPr lvl="1"/>
            <a:r>
              <a:rPr lang="en-US" sz="1800" dirty="0" smtClean="0">
                <a:effectLst/>
                <a:latin typeface="Arial Black" charset="0"/>
              </a:rPr>
              <a:t>Person B attacks position Y.</a:t>
            </a:r>
          </a:p>
          <a:p>
            <a:pPr lvl="1"/>
            <a:r>
              <a:rPr lang="en-US" sz="1800" dirty="0" smtClean="0">
                <a:effectLst/>
                <a:latin typeface="Arial Black" charset="0"/>
              </a:rPr>
              <a:t>Therefore X is false/incorrect/flawed.</a:t>
            </a:r>
          </a:p>
          <a:p>
            <a:r>
              <a:rPr lang="en-US" sz="2400" dirty="0" smtClean="0">
                <a:latin typeface="Arial Black" charset="0"/>
              </a:rPr>
              <a:t>Example</a:t>
            </a:r>
            <a:r>
              <a:rPr lang="en-US" dirty="0" smtClean="0">
                <a:latin typeface="Arial Black" charset="0"/>
              </a:rPr>
              <a:t>: </a:t>
            </a:r>
            <a:r>
              <a:rPr lang="en-US" sz="2000" dirty="0" err="1" smtClean="0">
                <a:latin typeface="Arial Black" charset="0"/>
              </a:rPr>
              <a:t>Smitty</a:t>
            </a:r>
            <a:r>
              <a:rPr lang="en-US" sz="2000" dirty="0" smtClean="0">
                <a:latin typeface="Arial Black" charset="0"/>
              </a:rPr>
              <a:t> suggests the Red Sox have a good chance of winning it all this year, but Sully, a Yankees fan, gets bent out of shape.  He yells at </a:t>
            </a:r>
            <a:r>
              <a:rPr lang="en-US" sz="2000" dirty="0" err="1" smtClean="0">
                <a:latin typeface="Arial Black" charset="0"/>
              </a:rPr>
              <a:t>Smitty</a:t>
            </a:r>
            <a:r>
              <a:rPr lang="en-US" sz="2000" dirty="0" smtClean="0">
                <a:latin typeface="Arial Black" charset="0"/>
              </a:rPr>
              <a:t> and says that </a:t>
            </a:r>
            <a:r>
              <a:rPr lang="en-US" sz="2000" dirty="0" err="1" smtClean="0">
                <a:latin typeface="Arial Black" charset="0"/>
              </a:rPr>
              <a:t>Smitty’s</a:t>
            </a:r>
            <a:r>
              <a:rPr lang="en-US" sz="2000" dirty="0" smtClean="0">
                <a:latin typeface="Arial Black" charset="0"/>
              </a:rPr>
              <a:t> suggestion that they will win every World Series is so dumb.  </a:t>
            </a:r>
            <a:endParaRPr lang="en-US" dirty="0">
              <a:latin typeface="Arial Black" charset="0"/>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06450"/>
            <a:ext cx="7772400" cy="769938"/>
          </a:xfrm>
        </p:spPr>
        <p:txBody>
          <a:bodyPr/>
          <a:lstStyle/>
          <a:p>
            <a:r>
              <a:rPr lang="en-US">
                <a:latin typeface="Arial Black" charset="0"/>
              </a:rPr>
              <a:t>I promise there</a:t>
            </a:r>
            <a:r>
              <a:rPr lang="ja-JP" altLang="en-US">
                <a:latin typeface="Arial Black" charset="0"/>
              </a:rPr>
              <a:t>’</a:t>
            </a:r>
            <a:r>
              <a:rPr lang="en-US">
                <a:latin typeface="Arial Black" charset="0"/>
              </a:rPr>
              <a:t>s an end</a:t>
            </a:r>
          </a:p>
        </p:txBody>
      </p:sp>
      <p:sp>
        <p:nvSpPr>
          <p:cNvPr id="3" name="Content Placeholder 2"/>
          <p:cNvSpPr>
            <a:spLocks noGrp="1"/>
          </p:cNvSpPr>
          <p:nvPr>
            <p:ph idx="1"/>
          </p:nvPr>
        </p:nvSpPr>
        <p:spPr/>
        <p:txBody>
          <a:bodyPr/>
          <a:lstStyle/>
          <a:p>
            <a:pPr>
              <a:defRPr/>
            </a:pPr>
            <a:r>
              <a:rPr lang="en-US" dirty="0" smtClean="0">
                <a:ea typeface="+mn-ea"/>
              </a:rPr>
              <a:t>Bandwagon: </a:t>
            </a:r>
            <a:r>
              <a:rPr lang="en-US" dirty="0">
                <a:effectLst/>
                <a:ea typeface="+mn-ea"/>
              </a:rPr>
              <a:t>You appealed to popularity or the fact that many people do something as an attempted form of validation. The flaw in this argument is that the popularity of an idea has absolutely no bearing on its validity.</a:t>
            </a:r>
            <a:endParaRPr lang="en-US" dirty="0">
              <a:ea typeface="+mn-ea"/>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06450"/>
            <a:ext cx="7772400" cy="769938"/>
          </a:xfrm>
        </p:spPr>
        <p:txBody>
          <a:bodyPr/>
          <a:lstStyle/>
          <a:p>
            <a:pPr>
              <a:defRPr/>
            </a:pPr>
            <a:r>
              <a:rPr lang="en-US" dirty="0" smtClean="0">
                <a:ea typeface="+mj-ea"/>
              </a:rPr>
              <a:t>You made it </a:t>
            </a:r>
            <a:r>
              <a:rPr lang="en-US" dirty="0" smtClean="0">
                <a:ea typeface="+mj-ea"/>
                <a:sym typeface="Wingdings" panose="05000000000000000000" pitchFamily="2" charset="2"/>
              </a:rPr>
              <a:t></a:t>
            </a:r>
            <a:endParaRPr lang="en-US" dirty="0">
              <a:ea typeface="+mj-ea"/>
            </a:endParaRPr>
          </a:p>
        </p:txBody>
      </p:sp>
      <p:sp>
        <p:nvSpPr>
          <p:cNvPr id="3" name="Content Placeholder 2"/>
          <p:cNvSpPr>
            <a:spLocks noGrp="1"/>
          </p:cNvSpPr>
          <p:nvPr>
            <p:ph idx="1"/>
          </p:nvPr>
        </p:nvSpPr>
        <p:spPr>
          <a:xfrm>
            <a:off x="1066800" y="1981200"/>
            <a:ext cx="7848600" cy="4665663"/>
          </a:xfrm>
        </p:spPr>
        <p:txBody>
          <a:bodyPr/>
          <a:lstStyle/>
          <a:p>
            <a:r>
              <a:rPr lang="en-US" dirty="0">
                <a:latin typeface="Arial Black" charset="0"/>
              </a:rPr>
              <a:t>Post Hoc: </a:t>
            </a:r>
            <a:r>
              <a:rPr lang="en-US" sz="1600" dirty="0">
                <a:effectLst/>
                <a:latin typeface="Arial Black" charset="0"/>
              </a:rPr>
              <a:t>A Post Hoc is a fallacy with the following form:</a:t>
            </a:r>
          </a:p>
          <a:p>
            <a:pPr lvl="1"/>
            <a:r>
              <a:rPr lang="en-US" sz="1600" dirty="0">
                <a:effectLst/>
                <a:latin typeface="Arial Black" charset="0"/>
              </a:rPr>
              <a:t>A occurs before B.</a:t>
            </a:r>
          </a:p>
          <a:p>
            <a:pPr lvl="1"/>
            <a:r>
              <a:rPr lang="en-US" sz="1600" dirty="0">
                <a:effectLst/>
                <a:latin typeface="Arial Black" charset="0"/>
              </a:rPr>
              <a:t>Therefore A is the cause of B.</a:t>
            </a:r>
          </a:p>
          <a:p>
            <a:r>
              <a:rPr lang="en-US" sz="1600" dirty="0">
                <a:effectLst/>
                <a:latin typeface="Arial Black" charset="0"/>
              </a:rPr>
              <a:t>The Post Hoc fallacy derives its name from the Latin phrase "Post hoc, ergo propter hoc." This has been traditionally interpreted as "After this, therefore because of this." This fallacy is committed when it is concluded that one event causes another simply because the proposed cause occurred before the proposed effect. More formally, the fallacy involves concluding that A causes or caused B because A occurs before B and there is not sufficient evidence to actually warrant such a claim.</a:t>
            </a:r>
          </a:p>
          <a:p>
            <a:r>
              <a:rPr lang="en-US" sz="1600" b="1" u="sng" dirty="0">
                <a:effectLst/>
                <a:latin typeface="Arial Black" charset="0"/>
              </a:rPr>
              <a:t>Example</a:t>
            </a:r>
            <a:r>
              <a:rPr lang="en-US" sz="1600" dirty="0">
                <a:effectLst/>
                <a:latin typeface="Arial Black" charset="0"/>
              </a:rPr>
              <a:t>: I had been doing pretty poorly this season. Then, my girlfriend gave me these neon shoelaces for my spikes and I won my next three races. Those laces must be good luck...if I keep on wearing them, I can't help but win!</a:t>
            </a:r>
          </a:p>
          <a:p>
            <a:endParaRPr lang="en-US" sz="1600" dirty="0">
              <a:effectLst/>
              <a:latin typeface="Arial Black" charset="0"/>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0"/>
            <a:ext cx="7772400" cy="2123658"/>
          </a:xfrm>
        </p:spPr>
        <p:txBody>
          <a:bodyPr/>
          <a:lstStyle/>
          <a:p>
            <a:pPr algn="ctr" eaLnBrk="1" hangingPunct="1"/>
            <a:r>
              <a:rPr lang="en-US" dirty="0" smtClean="0">
                <a:latin typeface="Arial Black" charset="0"/>
              </a:rPr>
              <a:t>Argumentative and Persuasive Writing are Pretty Similar</a:t>
            </a:r>
            <a:endParaRPr lang="en-US" dirty="0">
              <a:latin typeface="Arial Black" charset="0"/>
            </a:endParaRPr>
          </a:p>
        </p:txBody>
      </p:sp>
      <p:sp>
        <p:nvSpPr>
          <p:cNvPr id="4099" name="Rectangle 3"/>
          <p:cNvSpPr>
            <a:spLocks noGrp="1" noChangeArrowheads="1"/>
          </p:cNvSpPr>
          <p:nvPr>
            <p:ph type="body" idx="1"/>
          </p:nvPr>
        </p:nvSpPr>
        <p:spPr>
          <a:xfrm>
            <a:off x="1295400" y="2390939"/>
            <a:ext cx="7848600" cy="4114800"/>
          </a:xfrm>
        </p:spPr>
        <p:txBody>
          <a:bodyPr/>
          <a:lstStyle/>
          <a:p>
            <a:pPr eaLnBrk="1" hangingPunct="1"/>
            <a:r>
              <a:rPr lang="en-US" dirty="0" smtClean="0">
                <a:latin typeface="Arial Black" charset="0"/>
              </a:rPr>
              <a:t>Both offer reasoned</a:t>
            </a:r>
            <a:r>
              <a:rPr lang="en-US" dirty="0">
                <a:latin typeface="Arial Black" charset="0"/>
              </a:rPr>
              <a:t>, logical </a:t>
            </a:r>
            <a:r>
              <a:rPr lang="en-US" dirty="0" smtClean="0">
                <a:latin typeface="Arial Black" charset="0"/>
              </a:rPr>
              <a:t>ways </a:t>
            </a:r>
            <a:r>
              <a:rPr lang="en-US" dirty="0">
                <a:latin typeface="Arial Black" charset="0"/>
              </a:rPr>
              <a:t>of asserting the soundness of a position, belief, or conclusion.</a:t>
            </a:r>
          </a:p>
          <a:p>
            <a:pPr eaLnBrk="1" hangingPunct="1"/>
            <a:r>
              <a:rPr lang="en-US" dirty="0" smtClean="0">
                <a:latin typeface="Arial Black" charset="0"/>
              </a:rPr>
              <a:t>Both take </a:t>
            </a:r>
            <a:r>
              <a:rPr lang="en-US" dirty="0">
                <a:latin typeface="Arial Black" charset="0"/>
              </a:rPr>
              <a:t>a </a:t>
            </a:r>
            <a:r>
              <a:rPr lang="en-US" dirty="0" smtClean="0">
                <a:latin typeface="Arial Black" charset="0"/>
              </a:rPr>
              <a:t>stand and urge </a:t>
            </a:r>
            <a:r>
              <a:rPr lang="en-US" dirty="0">
                <a:latin typeface="Arial Black" charset="0"/>
              </a:rPr>
              <a:t>people to share the writer</a:t>
            </a:r>
            <a:r>
              <a:rPr lang="ja-JP" altLang="en-US" dirty="0">
                <a:latin typeface="Arial Black" charset="0"/>
              </a:rPr>
              <a:t>’</a:t>
            </a:r>
            <a:r>
              <a:rPr lang="en-US" dirty="0">
                <a:latin typeface="Arial Black" charset="0"/>
              </a:rPr>
              <a:t>s perspective and insights.</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43000" y="806947"/>
            <a:ext cx="7772400" cy="769441"/>
          </a:xfrm>
        </p:spPr>
        <p:txBody>
          <a:bodyPr/>
          <a:lstStyle/>
          <a:p>
            <a:pPr algn="ctr" eaLnBrk="1" hangingPunct="1"/>
            <a:r>
              <a:rPr lang="en-US" dirty="0" smtClean="0">
                <a:latin typeface="Arial Black" charset="0"/>
              </a:rPr>
              <a:t>…more similarities…</a:t>
            </a:r>
            <a:endParaRPr lang="en-US" dirty="0">
              <a:latin typeface="Arial Black" charset="0"/>
            </a:endParaRPr>
          </a:p>
        </p:txBody>
      </p:sp>
      <p:sp>
        <p:nvSpPr>
          <p:cNvPr id="7171"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z="2800" dirty="0" smtClean="0">
                <a:latin typeface="Arial Black" charset="0"/>
              </a:rPr>
              <a:t>Both try to </a:t>
            </a:r>
            <a:r>
              <a:rPr lang="en-US" sz="2800" dirty="0">
                <a:latin typeface="Arial Black" charset="0"/>
              </a:rPr>
              <a:t>convince other people to accept—or at least accept the validity of</a:t>
            </a:r>
            <a:r>
              <a:rPr lang="en-US" sz="2800" dirty="0" smtClean="0">
                <a:latin typeface="Arial Black" charset="0"/>
              </a:rPr>
              <a:t>—a particular </a:t>
            </a:r>
            <a:r>
              <a:rPr lang="en-US" sz="2800" dirty="0">
                <a:latin typeface="Arial Black" charset="0"/>
              </a:rPr>
              <a:t>position</a:t>
            </a:r>
          </a:p>
          <a:p>
            <a:pPr marL="609600" indent="-609600" eaLnBrk="1" hangingPunct="1">
              <a:lnSpc>
                <a:spcPct val="90000"/>
              </a:lnSpc>
              <a:buFontTx/>
              <a:buAutoNum type="arabicPeriod"/>
            </a:pPr>
            <a:r>
              <a:rPr lang="en-US" sz="2800" dirty="0" smtClean="0">
                <a:latin typeface="Arial Black" charset="0"/>
              </a:rPr>
              <a:t>Both </a:t>
            </a:r>
            <a:r>
              <a:rPr lang="en-US" sz="2800" dirty="0">
                <a:latin typeface="Arial Black" charset="0"/>
              </a:rPr>
              <a:t>defend </a:t>
            </a:r>
            <a:r>
              <a:rPr lang="en-US" sz="2800" dirty="0" smtClean="0">
                <a:latin typeface="Arial Black" charset="0"/>
              </a:rPr>
              <a:t>that </a:t>
            </a:r>
            <a:r>
              <a:rPr lang="en-US" sz="2800" dirty="0">
                <a:latin typeface="Arial Black" charset="0"/>
              </a:rPr>
              <a:t>position, even if others cannot be convinced to agree</a:t>
            </a:r>
          </a:p>
          <a:p>
            <a:pPr marL="609600" indent="-609600" eaLnBrk="1" hangingPunct="1">
              <a:lnSpc>
                <a:spcPct val="90000"/>
              </a:lnSpc>
              <a:buFontTx/>
              <a:buAutoNum type="arabicPeriod"/>
            </a:pPr>
            <a:r>
              <a:rPr lang="en-US" sz="2800" dirty="0" smtClean="0">
                <a:latin typeface="Arial Black" charset="0"/>
              </a:rPr>
              <a:t>Both question </a:t>
            </a:r>
            <a:r>
              <a:rPr lang="en-US" sz="2800" dirty="0">
                <a:latin typeface="Arial Black" charset="0"/>
              </a:rPr>
              <a:t>or refute a position </a:t>
            </a:r>
            <a:r>
              <a:rPr lang="en-US" sz="2800" dirty="0" smtClean="0">
                <a:latin typeface="Arial Black" charset="0"/>
              </a:rPr>
              <a:t>believed by the writer to be </a:t>
            </a:r>
            <a:r>
              <a:rPr lang="en-US" sz="2800" dirty="0">
                <a:latin typeface="Arial Black" charset="0"/>
              </a:rPr>
              <a:t>misguided, untrue, or </a:t>
            </a:r>
            <a:r>
              <a:rPr lang="en-US" sz="2800" dirty="0" smtClean="0">
                <a:latin typeface="Arial Black" charset="0"/>
              </a:rPr>
              <a:t>dangerous</a:t>
            </a:r>
            <a:endParaRPr lang="en-US" sz="2800" dirty="0">
              <a:latin typeface="Arial Black" charset="0"/>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0827" y="937588"/>
            <a:ext cx="6864615" cy="646331"/>
          </a:xfrm>
          <a:prstGeom prst="rect">
            <a:avLst/>
          </a:prstGeom>
          <a:noFill/>
        </p:spPr>
        <p:txBody>
          <a:bodyPr wrap="square" rtlCol="0">
            <a:spAutoFit/>
          </a:bodyPr>
          <a:lstStyle/>
          <a:p>
            <a:r>
              <a:rPr lang="en-US" dirty="0" smtClean="0"/>
              <a:t>Big Difference….</a:t>
            </a:r>
            <a:endParaRPr lang="en-US" dirty="0"/>
          </a:p>
        </p:txBody>
      </p:sp>
      <p:sp>
        <p:nvSpPr>
          <p:cNvPr id="7" name="TextBox 6"/>
          <p:cNvSpPr txBox="1"/>
          <p:nvPr/>
        </p:nvSpPr>
        <p:spPr>
          <a:xfrm>
            <a:off x="1402407" y="2333684"/>
            <a:ext cx="7741593" cy="3416320"/>
          </a:xfrm>
          <a:prstGeom prst="rect">
            <a:avLst/>
          </a:prstGeom>
          <a:noFill/>
        </p:spPr>
        <p:txBody>
          <a:bodyPr wrap="square" rtlCol="0">
            <a:spAutoFit/>
          </a:bodyPr>
          <a:lstStyle/>
          <a:p>
            <a:r>
              <a:rPr lang="en-US" dirty="0" smtClean="0"/>
              <a:t>Argument – must be substantiated with evidence – statistics, outside sources</a:t>
            </a:r>
          </a:p>
          <a:p>
            <a:endParaRPr lang="en-US" dirty="0"/>
          </a:p>
          <a:p>
            <a:r>
              <a:rPr lang="en-US" dirty="0" smtClean="0"/>
              <a:t>Persuasion – claims are not substantiated by data</a:t>
            </a:r>
          </a:p>
          <a:p>
            <a:endParaRPr lang="en-US" dirty="0"/>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algn="ctr" eaLnBrk="1" hangingPunct="1">
              <a:lnSpc>
                <a:spcPct val="90000"/>
              </a:lnSpc>
              <a:buFontTx/>
              <a:buNone/>
            </a:pPr>
            <a:r>
              <a:rPr lang="en-US" sz="3600" dirty="0">
                <a:latin typeface="Arial Black" charset="0"/>
              </a:rPr>
              <a:t>Acknowledging the validity of the opposing side</a:t>
            </a:r>
            <a:r>
              <a:rPr lang="ja-JP" altLang="en-US" sz="3600" dirty="0">
                <a:latin typeface="Arial Black" charset="0"/>
              </a:rPr>
              <a:t>’</a:t>
            </a:r>
            <a:r>
              <a:rPr lang="en-US" sz="3600" dirty="0">
                <a:latin typeface="Arial Black" charset="0"/>
              </a:rPr>
              <a:t>s point of view. Arguments without a concession are not generally considered credible. </a:t>
            </a:r>
            <a:r>
              <a:rPr lang="en-US" sz="3600" dirty="0" smtClean="0">
                <a:latin typeface="Arial Black" charset="0"/>
              </a:rPr>
              <a:t>Persuasion almost never uses a concession.  </a:t>
            </a:r>
            <a:endParaRPr lang="en-US" sz="3600" dirty="0">
              <a:latin typeface="Arial Black" charset="0"/>
            </a:endParaRPr>
          </a:p>
        </p:txBody>
      </p:sp>
      <p:sp>
        <p:nvSpPr>
          <p:cNvPr id="29700" name="Rectangle 4"/>
          <p:cNvSpPr>
            <a:spLocks noGrp="1" noChangeArrowheads="1"/>
          </p:cNvSpPr>
          <p:nvPr>
            <p:ph type="title"/>
          </p:nvPr>
        </p:nvSpPr>
        <p:spPr>
          <a:xfrm>
            <a:off x="1143000" y="806450"/>
            <a:ext cx="7772400" cy="769938"/>
          </a:xfrm>
        </p:spPr>
        <p:txBody>
          <a:bodyPr/>
          <a:lstStyle/>
          <a:p>
            <a:pPr eaLnBrk="1" hangingPunct="1"/>
            <a:r>
              <a:rPr lang="en-US">
                <a:latin typeface="Arial Black" charset="0"/>
              </a:rPr>
              <a:t>Concession</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algn="ctr" eaLnBrk="1" hangingPunct="1">
              <a:lnSpc>
                <a:spcPct val="90000"/>
              </a:lnSpc>
              <a:buFontTx/>
              <a:buNone/>
            </a:pPr>
            <a:r>
              <a:rPr lang="en-US" sz="3600" dirty="0">
                <a:latin typeface="Arial Black" charset="0"/>
              </a:rPr>
              <a:t>Presenting the claims against the opposing side to refute their main points and strengthen your concession</a:t>
            </a:r>
            <a:r>
              <a:rPr lang="en-US" sz="3600" dirty="0" smtClean="0">
                <a:latin typeface="Arial Black" charset="0"/>
              </a:rPr>
              <a:t>. Not going to happen with Persuasion </a:t>
            </a:r>
            <a:endParaRPr lang="en-US" sz="3600" dirty="0">
              <a:latin typeface="Arial Black" charset="0"/>
            </a:endParaRPr>
          </a:p>
        </p:txBody>
      </p:sp>
      <p:sp>
        <p:nvSpPr>
          <p:cNvPr id="29700" name="Rectangle 4"/>
          <p:cNvSpPr>
            <a:spLocks noGrp="1" noChangeArrowheads="1"/>
          </p:cNvSpPr>
          <p:nvPr>
            <p:ph type="title"/>
          </p:nvPr>
        </p:nvSpPr>
        <p:spPr>
          <a:xfrm>
            <a:off x="1143000" y="806450"/>
            <a:ext cx="7772400" cy="769938"/>
          </a:xfrm>
        </p:spPr>
        <p:txBody>
          <a:bodyPr/>
          <a:lstStyle/>
          <a:p>
            <a:pPr eaLnBrk="1" hangingPunct="1"/>
            <a:r>
              <a:rPr lang="en-US" dirty="0" smtClean="0">
                <a:latin typeface="Arial Black" charset="0"/>
              </a:rPr>
              <a:t>Counterargument</a:t>
            </a:r>
            <a:endParaRPr lang="en-US" dirty="0">
              <a:latin typeface="Arial Black" charset="0"/>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atin typeface="Arial Black" charset="0"/>
              </a:rPr>
              <a:t>2.0 The Three Levels of Appeal 	</a:t>
            </a:r>
          </a:p>
        </p:txBody>
      </p:sp>
      <p:sp>
        <p:nvSpPr>
          <p:cNvPr id="18435" name="Rectangle 3"/>
          <p:cNvSpPr>
            <a:spLocks noGrp="1" noChangeArrowheads="1"/>
          </p:cNvSpPr>
          <p:nvPr>
            <p:ph type="body" idx="1"/>
          </p:nvPr>
        </p:nvSpPr>
        <p:spPr/>
        <p:txBody>
          <a:bodyPr/>
          <a:lstStyle/>
          <a:p>
            <a:pPr marL="533400" indent="-533400" eaLnBrk="1" hangingPunct="1">
              <a:lnSpc>
                <a:spcPct val="90000"/>
              </a:lnSpc>
              <a:buFontTx/>
              <a:buAutoNum type="arabicPeriod"/>
            </a:pPr>
            <a:r>
              <a:rPr lang="en-US" u="sng" dirty="0">
                <a:latin typeface="Arial Black" charset="0"/>
              </a:rPr>
              <a:t>Logical</a:t>
            </a:r>
            <a:r>
              <a:rPr lang="en-US" dirty="0">
                <a:latin typeface="Arial Black" charset="0"/>
              </a:rPr>
              <a:t>: an appeal to the reader</a:t>
            </a:r>
            <a:r>
              <a:rPr lang="ja-JP" altLang="en-US" dirty="0">
                <a:latin typeface="Arial Black" charset="0"/>
              </a:rPr>
              <a:t>’</a:t>
            </a:r>
            <a:r>
              <a:rPr lang="en-US" dirty="0">
                <a:latin typeface="Arial Black" charset="0"/>
              </a:rPr>
              <a:t>s mind and sense of reason.  This is the most heavily used appeal in argumentative essays.  We want our readers to trust our opinions because they trust not only our evidence but our interpretations of it.  </a:t>
            </a:r>
          </a:p>
          <a:p>
            <a:pPr marL="533400" indent="-533400" eaLnBrk="1" hangingPunct="1">
              <a:lnSpc>
                <a:spcPct val="90000"/>
              </a:lnSpc>
              <a:buFontTx/>
              <a:buNone/>
            </a:pPr>
            <a:endParaRPr lang="en-US" dirty="0">
              <a:latin typeface="Arial Black" charset="0"/>
            </a:endParaRP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1371600" y="144463"/>
            <a:ext cx="7772400" cy="1431925"/>
          </a:xfrm>
        </p:spPr>
        <p:txBody>
          <a:bodyPr/>
          <a:lstStyle/>
          <a:p>
            <a:pPr eaLnBrk="1" hangingPunct="1"/>
            <a:r>
              <a:rPr lang="en-US">
                <a:latin typeface="Arial Black" charset="0"/>
              </a:rPr>
              <a:t>More on the Three Levels of Appeal</a:t>
            </a:r>
          </a:p>
        </p:txBody>
      </p:sp>
      <p:sp>
        <p:nvSpPr>
          <p:cNvPr id="58371" name="Rectangle 3"/>
          <p:cNvSpPr>
            <a:spLocks noGrp="1" noChangeArrowheads="1"/>
          </p:cNvSpPr>
          <p:nvPr>
            <p:ph type="body" idx="4294967295"/>
          </p:nvPr>
        </p:nvSpPr>
        <p:spPr>
          <a:xfrm>
            <a:off x="1295400" y="1981200"/>
            <a:ext cx="7848600" cy="4876800"/>
          </a:xfrm>
        </p:spPr>
        <p:txBody>
          <a:bodyPr/>
          <a:lstStyle/>
          <a:p>
            <a:pPr marL="533400" indent="-533400" eaLnBrk="1" hangingPunct="1">
              <a:lnSpc>
                <a:spcPct val="80000"/>
              </a:lnSpc>
              <a:buFontTx/>
              <a:buAutoNum type="arabicPeriod" startAt="2"/>
            </a:pPr>
            <a:r>
              <a:rPr lang="en-US" sz="2400" u="sng" dirty="0">
                <a:latin typeface="Arial Black" charset="0"/>
              </a:rPr>
              <a:t>Emotional</a:t>
            </a:r>
            <a:r>
              <a:rPr lang="en-US" sz="2400" dirty="0">
                <a:latin typeface="Arial Black" charset="0"/>
              </a:rPr>
              <a:t>: an appeal to the reader</a:t>
            </a:r>
            <a:r>
              <a:rPr lang="ja-JP" altLang="en-US" sz="2400" dirty="0">
                <a:latin typeface="Arial Black" charset="0"/>
              </a:rPr>
              <a:t>’</a:t>
            </a:r>
            <a:r>
              <a:rPr lang="en-US" sz="2400" dirty="0">
                <a:latin typeface="Arial Black" charset="0"/>
              </a:rPr>
              <a:t>s </a:t>
            </a:r>
            <a:r>
              <a:rPr lang="en-US" sz="2400" dirty="0" smtClean="0">
                <a:latin typeface="Arial Black" charset="0"/>
              </a:rPr>
              <a:t>emotions, meaning it elicits an emotional response. When </a:t>
            </a:r>
            <a:r>
              <a:rPr lang="en-US" sz="2400" dirty="0">
                <a:latin typeface="Arial Black" charset="0"/>
              </a:rPr>
              <a:t>writers employ inappropriate emotional appeals—to prejudice or fear for example—to influence readers, they destroy their own credibility and authority.  </a:t>
            </a:r>
            <a:br>
              <a:rPr lang="en-US" sz="2400" dirty="0">
                <a:latin typeface="Arial Black" charset="0"/>
              </a:rPr>
            </a:br>
            <a:endParaRPr lang="en-US" sz="2400" dirty="0">
              <a:latin typeface="Arial Black" charset="0"/>
            </a:endParaRPr>
          </a:p>
          <a:p>
            <a:pPr marL="533400" indent="-533400" eaLnBrk="1" hangingPunct="1">
              <a:lnSpc>
                <a:spcPct val="80000"/>
              </a:lnSpc>
              <a:buFontTx/>
              <a:buAutoNum type="arabicPeriod" startAt="2"/>
            </a:pPr>
            <a:r>
              <a:rPr lang="en-US" sz="2400" u="sng" dirty="0">
                <a:latin typeface="Arial Black" charset="0"/>
              </a:rPr>
              <a:t>Social/Ethical</a:t>
            </a:r>
            <a:r>
              <a:rPr lang="en-US" sz="2400" dirty="0">
                <a:latin typeface="Arial Black" charset="0"/>
              </a:rPr>
              <a:t>: an appeal to the reader</a:t>
            </a:r>
            <a:r>
              <a:rPr lang="ja-JP" altLang="en-US" sz="2400" dirty="0">
                <a:latin typeface="Arial Black" charset="0"/>
              </a:rPr>
              <a:t>’</a:t>
            </a:r>
            <a:r>
              <a:rPr lang="en-US" sz="2400" dirty="0">
                <a:latin typeface="Arial Black" charset="0"/>
              </a:rPr>
              <a:t>s sense of right and </a:t>
            </a:r>
            <a:r>
              <a:rPr lang="en-US" sz="2400" dirty="0" smtClean="0">
                <a:latin typeface="Arial Black" charset="0"/>
              </a:rPr>
              <a:t>wrong, and to the sense of the author’s credibility. </a:t>
            </a:r>
            <a:r>
              <a:rPr lang="en-US" sz="2400" dirty="0">
                <a:latin typeface="Arial Black" charset="0"/>
              </a:rPr>
              <a:t>We want our readers to view us as good, trustworthy people; therefore it is important that we establish a shared sense of ethics and we establish our credibility.</a:t>
            </a:r>
            <a:r>
              <a:rPr lang="en-US" sz="1800" dirty="0">
                <a:latin typeface="Arial Black" charset="0"/>
              </a:rPr>
              <a:t>  </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algn="ctr" eaLnBrk="1" hangingPunct="1">
              <a:lnSpc>
                <a:spcPct val="90000"/>
              </a:lnSpc>
              <a:buFontTx/>
              <a:buNone/>
            </a:pPr>
            <a:r>
              <a:rPr lang="en-US" sz="3600">
                <a:latin typeface="Arial Black" charset="0"/>
              </a:rPr>
              <a:t>Statements that may sound reasonable or true but are deceptive and dishonest. The most common are</a:t>
            </a:r>
          </a:p>
        </p:txBody>
      </p:sp>
      <p:sp>
        <p:nvSpPr>
          <p:cNvPr id="29700" name="Rectangle 4"/>
          <p:cNvSpPr>
            <a:spLocks noGrp="1" noChangeArrowheads="1"/>
          </p:cNvSpPr>
          <p:nvPr>
            <p:ph type="title"/>
          </p:nvPr>
        </p:nvSpPr>
        <p:spPr/>
        <p:txBody>
          <a:bodyPr/>
          <a:lstStyle/>
          <a:p>
            <a:pPr eaLnBrk="1" hangingPunct="1"/>
            <a:r>
              <a:rPr lang="en-US">
                <a:latin typeface="Arial Black" charset="0"/>
              </a:rPr>
              <a:t>Other Things to Consider:  Fallacies</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22184</TotalTime>
  <Words>1112</Words>
  <Application>Microsoft Macintosh PowerPoint</Application>
  <PresentationFormat>On-screen Show (4:3)</PresentationFormat>
  <Paragraphs>70</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Times New Roman</vt:lpstr>
      <vt:lpstr>Arial</vt:lpstr>
      <vt:lpstr>Arial Black</vt:lpstr>
      <vt:lpstr>Wingdings</vt:lpstr>
      <vt:lpstr>High Voltage</vt:lpstr>
      <vt:lpstr>Argument and Persuasion</vt:lpstr>
      <vt:lpstr>Argumentative and Persuasive Writing are Pretty Similar</vt:lpstr>
      <vt:lpstr>…more similarities…</vt:lpstr>
      <vt:lpstr>PowerPoint Presentation</vt:lpstr>
      <vt:lpstr>Concession</vt:lpstr>
      <vt:lpstr>Counterargument</vt:lpstr>
      <vt:lpstr>2.0 The Three Levels of Appeal  </vt:lpstr>
      <vt:lpstr>More on the Three Levels of Appeal</vt:lpstr>
      <vt:lpstr>Other Things to Consider:  Fallacies</vt:lpstr>
      <vt:lpstr>Fallacies </vt:lpstr>
      <vt:lpstr>Fallacies Cont.</vt:lpstr>
      <vt:lpstr>Still More</vt:lpstr>
      <vt:lpstr>Fallacies: Examples Continued</vt:lpstr>
      <vt:lpstr>Yep, a few more…</vt:lpstr>
      <vt:lpstr>Begging the Question</vt:lpstr>
      <vt:lpstr>Almost done…</vt:lpstr>
      <vt:lpstr>I promise there’s an end</vt:lpstr>
      <vt:lpstr>You made it </vt:lpstr>
    </vt:vector>
  </TitlesOfParts>
  <Company>Radford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dc:title>
  <dc:creator>Erin Webster Garrett</dc:creator>
  <cp:lastModifiedBy>Olivia Poska</cp:lastModifiedBy>
  <cp:revision>43</cp:revision>
  <dcterms:created xsi:type="dcterms:W3CDTF">2002-02-18T17:43:35Z</dcterms:created>
  <dcterms:modified xsi:type="dcterms:W3CDTF">2016-10-12T03:56:27Z</dcterms:modified>
</cp:coreProperties>
</file>